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3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4.xml" ContentType="application/vnd.openxmlformats-officedocument.presentationml.notesSlid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18"/>
  </p:notesMasterIdLst>
  <p:handoutMasterIdLst>
    <p:handoutMasterId r:id="rId19"/>
  </p:handoutMasterIdLst>
  <p:sldIdLst>
    <p:sldId id="269" r:id="rId2"/>
    <p:sldId id="302" r:id="rId3"/>
    <p:sldId id="300" r:id="rId4"/>
    <p:sldId id="301" r:id="rId5"/>
    <p:sldId id="303" r:id="rId6"/>
    <p:sldId id="277" r:id="rId7"/>
    <p:sldId id="285" r:id="rId8"/>
    <p:sldId id="287" r:id="rId9"/>
    <p:sldId id="288" r:id="rId10"/>
    <p:sldId id="289" r:id="rId11"/>
    <p:sldId id="290" r:id="rId12"/>
    <p:sldId id="293" r:id="rId13"/>
    <p:sldId id="294" r:id="rId14"/>
    <p:sldId id="304" r:id="rId15"/>
    <p:sldId id="296" r:id="rId16"/>
    <p:sldId id="295" r:id="rId17"/>
  </p:sldIdLst>
  <p:sldSz cx="9144000" cy="6858000" type="screen4x3"/>
  <p:notesSz cx="6858000" cy="9296400"/>
  <p:custDataLst>
    <p:tags r:id="rId2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1F5071"/>
    <a:srgbClr val="78682C"/>
    <a:srgbClr val="1A3D1F"/>
    <a:srgbClr val="193C1F"/>
    <a:srgbClr val="75652B"/>
    <a:srgbClr val="1C496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00" autoAdjust="0"/>
    <p:restoredTop sz="85360" autoAdjust="0"/>
  </p:normalViewPr>
  <p:slideViewPr>
    <p:cSldViewPr snapToGrid="0" snapToObjects="1">
      <p:cViewPr varScale="1">
        <p:scale>
          <a:sx n="92" d="100"/>
          <a:sy n="92" d="100"/>
        </p:scale>
        <p:origin x="102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76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872"/>
    </p:cViewPr>
  </p:sorterViewPr>
  <p:notesViewPr>
    <p:cSldViewPr snapToGrid="0" snapToObjects="1">
      <p:cViewPr varScale="1">
        <p:scale>
          <a:sx n="70" d="100"/>
          <a:sy n="70" d="100"/>
        </p:scale>
        <p:origin x="1284" y="78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B74A4A-C0AA-4842-8869-79E674FA9755}" type="datetimeFigureOut">
              <a:rPr lang="en-US" smtClean="0"/>
              <a:t>6/10/2015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4B206F-5B2A-1E4E-96F2-1B4F7CAE3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422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62469A-397F-D749-83AA-E55A28844F3B}" type="datetimeFigureOut">
              <a:rPr lang="en-US" smtClean="0"/>
              <a:t>6/10/2015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251970-B7DB-4442-B510-1D071FE888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9208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251970-B7DB-4442-B510-1D071FE888F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67674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Chris – Our third speaker is Josh Birks. Josh’s experience is in economic planning.</a:t>
            </a:r>
            <a:r>
              <a:rPr lang="en-US" baseline="0" dirty="0" smtClean="0"/>
              <a:t> He will give us some insights into the current job situation and help us think about how we can shape our economy as a community.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251970-B7DB-4442-B510-1D071FE888F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1879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Chris – Our final speaker is Bryce Merrill. Bryce’s experience</a:t>
            </a:r>
            <a:r>
              <a:rPr lang="en-US" baseline="0" dirty="0" smtClean="0"/>
              <a:t> is in strengthening arts and culture sectors and the communities they serve. Bryce will share his perspective on music as an important element to Fort Collins.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251970-B7DB-4442-B510-1D071FE888F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26435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251970-B7DB-4442-B510-1D071FE888F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40874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251970-B7DB-4442-B510-1D071FE888F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94703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251970-B7DB-4442-B510-1D071FE888F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58501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251970-B7DB-4442-B510-1D071FE888F9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14727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251970-B7DB-4442-B510-1D071FE888F9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0227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251970-B7DB-4442-B510-1D071FE888F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2483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251970-B7DB-4442-B510-1D071FE888F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3984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251970-B7DB-4442-B510-1D071FE888F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5173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251970-B7DB-4442-B510-1D071FE888F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5001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Chris – introduce self as MC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Format of speakers to get us thinking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Most of time on small group discussions – suggest topics by writing down &amp; handing to facilitator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Feedback forms – capture a new perspective you gain, and the best idea you heard tonight</a:t>
            </a:r>
          </a:p>
          <a:p>
            <a:pPr marL="171450" indent="-171450">
              <a:buFontTx/>
              <a:buChar char="-"/>
            </a:pPr>
            <a:r>
              <a:rPr lang="en-US" baseline="0" dirty="0" smtClean="0"/>
              <a:t>One of goals of </a:t>
            </a:r>
            <a:r>
              <a:rPr lang="en-US" baseline="0" dirty="0" err="1" smtClean="0"/>
              <a:t>UniverCity</a:t>
            </a:r>
            <a:r>
              <a:rPr lang="en-US" baseline="0" dirty="0" smtClean="0"/>
              <a:t> Connections is to encourage connections between people – exchange contact info forms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Not a lot of formal breaks built in, directions to restrooms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Introduce Dave Edwards</a:t>
            </a:r>
          </a:p>
          <a:p>
            <a:pPr marL="171450" indent="-171450">
              <a:buFontTx/>
              <a:buChar char="-"/>
            </a:pPr>
            <a:endParaRPr lang="en-US" dirty="0" smtClean="0"/>
          </a:p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251970-B7DB-4442-B510-1D071FE888F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2625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Dave – Welcome, thanks for coming</a:t>
            </a:r>
            <a:r>
              <a:rPr lang="en-US" baseline="0" dirty="0" smtClean="0"/>
              <a:t> and being part of our </a:t>
            </a:r>
            <a:r>
              <a:rPr lang="en-US" dirty="0" smtClean="0"/>
              <a:t>community discussion around</a:t>
            </a:r>
            <a:r>
              <a:rPr lang="en-US" baseline="0" dirty="0" smtClean="0"/>
              <a:t> what we want for the character of Fort Collins. </a:t>
            </a:r>
          </a:p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baseline="0" dirty="0" err="1" smtClean="0"/>
              <a:t>UniverCity</a:t>
            </a:r>
            <a:r>
              <a:rPr lang="en-US" baseline="0" dirty="0" smtClean="0"/>
              <a:t> Connections is a collaborative group with the goal of bringing together our community to build connections and get engaged in creating our future.</a:t>
            </a:r>
          </a:p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baseline="0" dirty="0" smtClean="0"/>
              <a:t>Tie to city planning? </a:t>
            </a:r>
          </a:p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baseline="0" dirty="0" smtClean="0"/>
              <a:t>Our goal for tonight is to think and talk about how we can create our story in the way we want to.</a:t>
            </a:r>
          </a:p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en-US" baseline="0" dirty="0" smtClean="0"/>
          </a:p>
          <a:p>
            <a:pPr marL="0" indent="0">
              <a:buFontTx/>
              <a:buNone/>
            </a:pPr>
            <a:endParaRPr lang="en-US" baseline="0" dirty="0" smtClean="0"/>
          </a:p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251970-B7DB-4442-B510-1D071FE888F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2254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Chris – Our first speaker is Terri Blackmore from the </a:t>
            </a:r>
            <a:r>
              <a:rPr lang="en-US" sz="20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North Front Range Metropolitan Planning Organization</a:t>
            </a:r>
            <a:r>
              <a:rPr lang="en-US" baseline="0" dirty="0" smtClean="0"/>
              <a:t>. Terri will be sharing her thoughts on what transportation options we will need.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251970-B7DB-4442-B510-1D071FE888F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7429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Chris – Our second speaker is Clint </a:t>
            </a:r>
            <a:r>
              <a:rPr lang="en-US" dirty="0" err="1" smtClean="0"/>
              <a:t>Skutchan</a:t>
            </a:r>
            <a:r>
              <a:rPr lang="en-US" dirty="0" smtClean="0"/>
              <a:t>. He brings his expertise from the</a:t>
            </a:r>
            <a:r>
              <a:rPr lang="en-US" baseline="0" dirty="0" smtClean="0"/>
              <a:t> Fort Collins Board of Realtors. Clint wants us to move from looking for a silver bullet to using holistic thinking and shifting our action for the future of housing.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251970-B7DB-4442-B510-1D071FE888F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2319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6/10/2015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049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6/10/2015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407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6/10/2015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4712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6/10/2015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263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6/10/2015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011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6/10/2015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83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6/10/2015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643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6/10/2015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153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6/10/2015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61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6/10/2015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740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6/10/2015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139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6/10/2015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099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1F9CA3-105E-4857-9057-6DB6197DA786}" type="datetimeFigureOut">
              <a:rPr lang="en-US" smtClean="0"/>
              <a:t>6/10/2015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UniverCity Connections_logo_FINAL.jpg"/>
          <p:cNvPicPr>
            <a:picLocks noChangeAspect="1"/>
          </p:cNvPicPr>
          <p:nvPr userDrawn="1"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5811" y="5469797"/>
            <a:ext cx="2868189" cy="1388203"/>
          </a:xfrm>
          <a:prstGeom prst="rect">
            <a:avLst/>
          </a:prstGeom>
        </p:spPr>
      </p:pic>
      <p:grpSp>
        <p:nvGrpSpPr>
          <p:cNvPr id="13" name="Group 12"/>
          <p:cNvGrpSpPr/>
          <p:nvPr userDrawn="1"/>
        </p:nvGrpSpPr>
        <p:grpSpPr>
          <a:xfrm>
            <a:off x="298464" y="1417638"/>
            <a:ext cx="8534400" cy="212190"/>
            <a:chOff x="298464" y="1417638"/>
            <a:chExt cx="8534400" cy="212190"/>
          </a:xfrm>
        </p:grpSpPr>
        <p:cxnSp>
          <p:nvCxnSpPr>
            <p:cNvPr id="10" name="Straight Connector 9"/>
            <p:cNvCxnSpPr/>
            <p:nvPr userDrawn="1"/>
          </p:nvCxnSpPr>
          <p:spPr>
            <a:xfrm>
              <a:off x="298464" y="1417638"/>
              <a:ext cx="8229600" cy="0"/>
            </a:xfrm>
            <a:prstGeom prst="line">
              <a:avLst/>
            </a:prstGeom>
            <a:ln w="38100" cmpd="sng">
              <a:solidFill>
                <a:srgbClr val="1A3D1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 userDrawn="1"/>
          </p:nvCxnSpPr>
          <p:spPr>
            <a:xfrm>
              <a:off x="450864" y="1517118"/>
              <a:ext cx="8229600" cy="0"/>
            </a:xfrm>
            <a:prstGeom prst="line">
              <a:avLst/>
            </a:prstGeom>
            <a:ln w="38100" cmpd="sng">
              <a:solidFill>
                <a:srgbClr val="78682C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 userDrawn="1"/>
          </p:nvCxnSpPr>
          <p:spPr>
            <a:xfrm>
              <a:off x="603264" y="1629828"/>
              <a:ext cx="8229600" cy="0"/>
            </a:xfrm>
            <a:prstGeom prst="line">
              <a:avLst/>
            </a:prstGeom>
            <a:ln w="38100" cmpd="sng">
              <a:solidFill>
                <a:srgbClr val="1F507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051608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tinyurl.com/qap4ufg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tags" Target="../tags/tag3.xml"/><Relationship Id="rId7" Type="http://schemas.openxmlformats.org/officeDocument/2006/relationships/oleObject" Target="../embeddings/oleObject1.bin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6" Type="http://schemas.openxmlformats.org/officeDocument/2006/relationships/notesSlide" Target="../notesSlides/notesSlide2.xml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3" Type="http://schemas.openxmlformats.org/officeDocument/2006/relationships/tags" Target="../tags/tag6.xml"/><Relationship Id="rId7" Type="http://schemas.openxmlformats.org/officeDocument/2006/relationships/oleObject" Target="../embeddings/oleObject2.bin"/><Relationship Id="rId2" Type="http://schemas.openxmlformats.org/officeDocument/2006/relationships/tags" Target="../tags/tag5.xml"/><Relationship Id="rId1" Type="http://schemas.openxmlformats.org/officeDocument/2006/relationships/vmlDrawing" Target="../drawings/vmlDrawing2.vml"/><Relationship Id="rId6" Type="http://schemas.openxmlformats.org/officeDocument/2006/relationships/notesSlide" Target="../notesSlides/notesSlide3.xml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tags" Target="../tags/tag9.xml"/><Relationship Id="rId7" Type="http://schemas.openxmlformats.org/officeDocument/2006/relationships/oleObject" Target="../embeddings/oleObject3.bin"/><Relationship Id="rId2" Type="http://schemas.openxmlformats.org/officeDocument/2006/relationships/tags" Target="../tags/tag8.xml"/><Relationship Id="rId1" Type="http://schemas.openxmlformats.org/officeDocument/2006/relationships/vmlDrawing" Target="../drawings/vmlDrawing3.vml"/><Relationship Id="rId6" Type="http://schemas.openxmlformats.org/officeDocument/2006/relationships/notesSlide" Target="../notesSlides/notesSlide4.xml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10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tags" Target="../tags/tag12.xml"/><Relationship Id="rId7" Type="http://schemas.openxmlformats.org/officeDocument/2006/relationships/oleObject" Target="../embeddings/oleObject4.bin"/><Relationship Id="rId2" Type="http://schemas.openxmlformats.org/officeDocument/2006/relationships/tags" Target="../tags/tag11.xml"/><Relationship Id="rId1" Type="http://schemas.openxmlformats.org/officeDocument/2006/relationships/vmlDrawing" Target="../drawings/vmlDrawing4.vml"/><Relationship Id="rId6" Type="http://schemas.openxmlformats.org/officeDocument/2006/relationships/notesSlide" Target="../notesSlides/notesSlide5.xml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 txBox="1">
            <a:spLocks/>
          </p:cNvSpPr>
          <p:nvPr/>
        </p:nvSpPr>
        <p:spPr>
          <a:xfrm>
            <a:off x="1365264" y="3310291"/>
            <a:ext cx="6400800" cy="1063898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000" dirty="0" smtClean="0">
                <a:solidFill>
                  <a:srgbClr val="1F507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cs typeface="Arial Black"/>
              </a:rPr>
              <a:t>How can we all live and work here?</a:t>
            </a:r>
            <a:endParaRPr lang="en-US" sz="6000" dirty="0">
              <a:solidFill>
                <a:srgbClr val="1F5071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+mj-lt"/>
              <a:cs typeface="Arial Black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9464" y="1893599"/>
            <a:ext cx="7772400" cy="1470025"/>
          </a:xfrm>
        </p:spPr>
        <p:txBody>
          <a:bodyPr>
            <a:normAutofit/>
          </a:bodyPr>
          <a:lstStyle/>
          <a:p>
            <a:r>
              <a:rPr lang="en-US" sz="6600" dirty="0" err="1" smtClean="0"/>
              <a:t>FoCoFuture</a:t>
            </a:r>
            <a:r>
              <a:rPr lang="en-US" sz="6600" dirty="0" smtClean="0"/>
              <a:t> Forum</a:t>
            </a:r>
            <a:endParaRPr lang="en-US" sz="6600" dirty="0"/>
          </a:p>
        </p:txBody>
      </p:sp>
      <p:grpSp>
        <p:nvGrpSpPr>
          <p:cNvPr id="7" name="Group 6"/>
          <p:cNvGrpSpPr/>
          <p:nvPr/>
        </p:nvGrpSpPr>
        <p:grpSpPr>
          <a:xfrm>
            <a:off x="298464" y="4863012"/>
            <a:ext cx="8534400" cy="212190"/>
            <a:chOff x="298464" y="1417638"/>
            <a:chExt cx="8534400" cy="212190"/>
          </a:xfrm>
        </p:grpSpPr>
        <p:cxnSp>
          <p:nvCxnSpPr>
            <p:cNvPr id="8" name="Straight Connector 7"/>
            <p:cNvCxnSpPr/>
            <p:nvPr userDrawn="1"/>
          </p:nvCxnSpPr>
          <p:spPr>
            <a:xfrm>
              <a:off x="298464" y="1417638"/>
              <a:ext cx="8229600" cy="0"/>
            </a:xfrm>
            <a:prstGeom prst="line">
              <a:avLst/>
            </a:prstGeom>
            <a:ln w="38100" cmpd="sng">
              <a:solidFill>
                <a:srgbClr val="1A3D1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 userDrawn="1"/>
          </p:nvCxnSpPr>
          <p:spPr>
            <a:xfrm>
              <a:off x="450864" y="1517118"/>
              <a:ext cx="8229600" cy="0"/>
            </a:xfrm>
            <a:prstGeom prst="line">
              <a:avLst/>
            </a:prstGeom>
            <a:ln w="38100" cmpd="sng">
              <a:solidFill>
                <a:srgbClr val="78682C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 userDrawn="1"/>
          </p:nvCxnSpPr>
          <p:spPr>
            <a:xfrm>
              <a:off x="603264" y="1629828"/>
              <a:ext cx="8229600" cy="0"/>
            </a:xfrm>
            <a:prstGeom prst="line">
              <a:avLst/>
            </a:prstGeom>
            <a:ln w="38100" cmpd="sng">
              <a:solidFill>
                <a:srgbClr val="1F507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Box 2"/>
          <p:cNvSpPr txBox="1"/>
          <p:nvPr/>
        </p:nvSpPr>
        <p:spPr>
          <a:xfrm>
            <a:off x="1408043" y="5612751"/>
            <a:ext cx="33100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Jun 10, 2015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53569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 smtClean="0"/>
              <a:t>Managing growth for a robust economy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solidFill>
                  <a:schemeClr val="tx1"/>
                </a:solidFill>
              </a:rPr>
              <a:t>Josh Birks</a:t>
            </a:r>
            <a:endParaRPr lang="en-US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50206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 smtClean="0"/>
              <a:t>Making music, a living, and a difference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solidFill>
                  <a:schemeClr val="tx1"/>
                </a:solidFill>
              </a:rPr>
              <a:t>Bryce Merrill</a:t>
            </a:r>
            <a:endParaRPr lang="en-US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8870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turn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88994"/>
            <a:ext cx="7267433" cy="3956169"/>
          </a:xfrm>
        </p:spPr>
        <p:txBody>
          <a:bodyPr>
            <a:noAutofit/>
          </a:bodyPr>
          <a:lstStyle/>
          <a:p>
            <a:r>
              <a:rPr lang="en-US" sz="3200" dirty="0" smtClean="0"/>
              <a:t>Move to a table of interest</a:t>
            </a:r>
          </a:p>
          <a:p>
            <a:pPr lvl="1"/>
            <a:r>
              <a:rPr lang="en-US" sz="2800" dirty="0" smtClean="0"/>
              <a:t>Use discussion guides</a:t>
            </a:r>
          </a:p>
          <a:p>
            <a:pPr lvl="1"/>
            <a:r>
              <a:rPr lang="en-US" sz="2800" dirty="0" smtClean="0"/>
              <a:t>Share your thoughts (briefly)</a:t>
            </a:r>
          </a:p>
          <a:p>
            <a:pPr lvl="1"/>
            <a:r>
              <a:rPr lang="en-US" sz="2800" dirty="0" smtClean="0"/>
              <a:t>Understand before being understood</a:t>
            </a:r>
          </a:p>
          <a:p>
            <a:pPr lvl="1"/>
            <a:r>
              <a:rPr lang="en-US" sz="2800" dirty="0" smtClean="0"/>
              <a:t>Use the Rule of Two Feet</a:t>
            </a:r>
            <a:endParaRPr lang="en-US" sz="2800" dirty="0"/>
          </a:p>
          <a:p>
            <a:r>
              <a:rPr lang="en-US" sz="3200" dirty="0"/>
              <a:t>Suggest </a:t>
            </a:r>
            <a:r>
              <a:rPr lang="en-US" sz="3200" dirty="0" smtClean="0"/>
              <a:t>topics</a:t>
            </a:r>
          </a:p>
          <a:p>
            <a:pPr lvl="1"/>
            <a:r>
              <a:rPr lang="en-US" sz="2800" dirty="0" smtClean="0"/>
              <a:t>Forms on your table</a:t>
            </a:r>
          </a:p>
          <a:p>
            <a:r>
              <a:rPr lang="en-US" sz="3200" dirty="0" smtClean="0"/>
              <a:t>Check out the topics at breaks</a:t>
            </a:r>
          </a:p>
          <a:p>
            <a:pPr lvl="1"/>
            <a:endParaRPr lang="en-US" sz="2800" dirty="0"/>
          </a:p>
          <a:p>
            <a:pPr lvl="1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838059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 by Table – Rotation 1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0921003"/>
              </p:ext>
            </p:extLst>
          </p:nvPr>
        </p:nvGraphicFramePr>
        <p:xfrm>
          <a:off x="-3" y="1322772"/>
          <a:ext cx="9144005" cy="20418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1"/>
                <a:gridCol w="1828801"/>
                <a:gridCol w="1828801"/>
                <a:gridCol w="1828801"/>
                <a:gridCol w="1828801"/>
              </a:tblGrid>
              <a:tr h="69611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1</a:t>
                      </a:r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2</a:t>
                      </a:r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3</a:t>
                      </a:r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4</a:t>
                      </a:r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5</a:t>
                      </a:r>
                      <a:endParaRPr lang="en-US" sz="2800" b="1" dirty="0"/>
                    </a:p>
                  </a:txBody>
                  <a:tcPr anchor="ctr"/>
                </a:tc>
              </a:tr>
              <a:tr h="1345755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Getting around town</a:t>
                      </a:r>
                      <a:endParaRPr lang="en-US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Encouraging</a:t>
                      </a:r>
                      <a:r>
                        <a:rPr lang="en-US" sz="2000" baseline="0" dirty="0" smtClean="0"/>
                        <a:t> a</a:t>
                      </a:r>
                      <a:r>
                        <a:rPr lang="en-US" sz="2000" dirty="0" smtClean="0"/>
                        <a:t>ffordable housing</a:t>
                      </a:r>
                      <a:endParaRPr lang="en-US" sz="20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Getting the right jobs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Creative</a:t>
                      </a:r>
                      <a:r>
                        <a:rPr lang="en-US" sz="2000" baseline="0" dirty="0" smtClean="0"/>
                        <a:t> economy</a:t>
                      </a:r>
                      <a:endParaRPr lang="en-US" sz="20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Sprawl</a:t>
                      </a:r>
                      <a:endParaRPr lang="en-US" sz="2000" dirty="0" smtClean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2382299"/>
              </p:ext>
            </p:extLst>
          </p:nvPr>
        </p:nvGraphicFramePr>
        <p:xfrm>
          <a:off x="2" y="3541266"/>
          <a:ext cx="9144000" cy="18210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1828800"/>
                <a:gridCol w="1828800"/>
                <a:gridCol w="1828800"/>
                <a:gridCol w="1828800"/>
              </a:tblGrid>
              <a:tr h="613484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6</a:t>
                      </a:r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7</a:t>
                      </a:r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8</a:t>
                      </a:r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9</a:t>
                      </a:r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10</a:t>
                      </a:r>
                      <a:endParaRPr lang="en-US" sz="2800" b="1" dirty="0"/>
                    </a:p>
                  </a:txBody>
                  <a:tcPr anchor="ctr"/>
                </a:tc>
              </a:tr>
              <a:tr h="1207594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Seniors</a:t>
                      </a:r>
                      <a:r>
                        <a:rPr lang="en-US" sz="2000" baseline="0" dirty="0" smtClean="0"/>
                        <a:t> issues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Government in</a:t>
                      </a:r>
                      <a:r>
                        <a:rPr lang="en-US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enviro</a:t>
                      </a:r>
                      <a:r>
                        <a:rPr lang="en-US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/ social infrastructure</a:t>
                      </a:r>
                      <a:endParaRPr lang="en-US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Municipal</a:t>
                      </a:r>
                      <a:r>
                        <a:rPr lang="en-US" sz="2000" baseline="0" dirty="0" smtClean="0"/>
                        <a:t> internet utility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Infrastructure costs of new development</a:t>
                      </a:r>
                      <a:endParaRPr lang="en-US" sz="20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Special</a:t>
                      </a:r>
                      <a:r>
                        <a:rPr lang="en-US" sz="2000" baseline="0" dirty="0" smtClean="0"/>
                        <a:t> e</a:t>
                      </a:r>
                      <a:r>
                        <a:rPr lang="en-US" sz="2000" dirty="0" smtClean="0"/>
                        <a:t>vents in different parts of town</a:t>
                      </a:r>
                      <a:endParaRPr lang="en-US" sz="20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57200" y="5787736"/>
            <a:ext cx="52162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How can we all live and work here?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298220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 by Table – Rotation </a:t>
            </a:r>
            <a:r>
              <a:rPr lang="en-US" dirty="0" smtClean="0"/>
              <a:t>2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7765939"/>
              </p:ext>
            </p:extLst>
          </p:nvPr>
        </p:nvGraphicFramePr>
        <p:xfrm>
          <a:off x="-3" y="1322772"/>
          <a:ext cx="9144005" cy="20418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1"/>
                <a:gridCol w="1828801"/>
                <a:gridCol w="1828801"/>
                <a:gridCol w="1828801"/>
                <a:gridCol w="1828801"/>
              </a:tblGrid>
              <a:tr h="69611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1</a:t>
                      </a:r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2</a:t>
                      </a:r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3</a:t>
                      </a:r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4</a:t>
                      </a:r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5</a:t>
                      </a:r>
                      <a:endParaRPr lang="en-US" sz="2800" b="1" dirty="0"/>
                    </a:p>
                  </a:txBody>
                  <a:tcPr anchor="ctr"/>
                </a:tc>
              </a:tr>
              <a:tr h="1345755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Functional</a:t>
                      </a:r>
                      <a:r>
                        <a:rPr lang="en-US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public transportation system</a:t>
                      </a:r>
                      <a:endParaRPr lang="en-US" sz="2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Encouraging</a:t>
                      </a:r>
                      <a:r>
                        <a:rPr lang="en-US" sz="2000" baseline="0" dirty="0" smtClean="0"/>
                        <a:t> a</a:t>
                      </a:r>
                      <a:r>
                        <a:rPr lang="en-US" sz="2000" dirty="0" smtClean="0"/>
                        <a:t>ffordable housing</a:t>
                      </a:r>
                      <a:endParaRPr lang="en-US" sz="20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Getting the right jobs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Creative</a:t>
                      </a:r>
                      <a:r>
                        <a:rPr lang="en-US" sz="2000" baseline="0" dirty="0" smtClean="0"/>
                        <a:t> economy</a:t>
                      </a:r>
                      <a:endParaRPr lang="en-US" sz="20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Problems</a:t>
                      </a:r>
                      <a:r>
                        <a:rPr lang="en-US" sz="2000" baseline="0" dirty="0" smtClean="0"/>
                        <a:t> if we don’t address housing shortage</a:t>
                      </a:r>
                      <a:endParaRPr lang="en-US" sz="2000" dirty="0" smtClean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0007892"/>
              </p:ext>
            </p:extLst>
          </p:nvPr>
        </p:nvGraphicFramePr>
        <p:xfrm>
          <a:off x="2" y="3541266"/>
          <a:ext cx="9144000" cy="18210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1828800"/>
                <a:gridCol w="1828800"/>
                <a:gridCol w="1828800"/>
                <a:gridCol w="1828800"/>
              </a:tblGrid>
              <a:tr h="613484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6</a:t>
                      </a:r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7</a:t>
                      </a:r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8</a:t>
                      </a:r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9</a:t>
                      </a:r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10</a:t>
                      </a:r>
                      <a:endParaRPr lang="en-US" sz="2800" b="1" dirty="0"/>
                    </a:p>
                  </a:txBody>
                  <a:tcPr anchor="ctr"/>
                </a:tc>
              </a:tr>
              <a:tr h="1207594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Sustainable</a:t>
                      </a:r>
                      <a:r>
                        <a:rPr lang="en-US" sz="2000" baseline="0" dirty="0" smtClean="0"/>
                        <a:t> living wages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Childcare and single parents</a:t>
                      </a:r>
                      <a:endParaRPr lang="en-US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Collective</a:t>
                      </a:r>
                      <a:r>
                        <a:rPr lang="en-US" sz="2000" baseline="0" dirty="0" smtClean="0"/>
                        <a:t> housing vs. U+2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How can small business help</a:t>
                      </a:r>
                      <a:endParaRPr lang="en-US" sz="20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Protection</a:t>
                      </a:r>
                      <a:r>
                        <a:rPr lang="en-US" sz="2000" baseline="0" dirty="0" smtClean="0"/>
                        <a:t> of solar access rights</a:t>
                      </a:r>
                      <a:endParaRPr lang="en-US" sz="20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57200" y="5787736"/>
            <a:ext cx="52162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How can we all live and work here?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074324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Wrap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85950"/>
            <a:ext cx="8229600" cy="4240213"/>
          </a:xfrm>
        </p:spPr>
        <p:txBody>
          <a:bodyPr/>
          <a:lstStyle/>
          <a:p>
            <a:r>
              <a:rPr lang="en-US" sz="3200" dirty="0" smtClean="0"/>
              <a:t>Please fill out and turn in your feedback forms</a:t>
            </a:r>
          </a:p>
          <a:p>
            <a:pPr lvl="1"/>
            <a:r>
              <a:rPr lang="en-US" sz="2800" dirty="0" smtClean="0"/>
              <a:t>Online form: </a:t>
            </a:r>
            <a:r>
              <a:rPr lang="en-US" sz="2800" u="sng" dirty="0" smtClean="0">
                <a:hlinkClick r:id="rId3"/>
              </a:rPr>
              <a:t>http</a:t>
            </a:r>
            <a:r>
              <a:rPr lang="en-US" sz="2800" u="sng" dirty="0">
                <a:hlinkClick r:id="rId3"/>
              </a:rPr>
              <a:t>://</a:t>
            </a:r>
            <a:r>
              <a:rPr lang="en-US" sz="2800" u="sng" dirty="0" smtClean="0">
                <a:hlinkClick r:id="rId3"/>
              </a:rPr>
              <a:t>tinyurl.com/qap4ufg</a:t>
            </a:r>
            <a:endParaRPr lang="en-US" sz="2800" dirty="0" smtClean="0"/>
          </a:p>
          <a:p>
            <a:pPr lvl="1"/>
            <a:r>
              <a:rPr lang="en-US" sz="2800" dirty="0" smtClean="0"/>
              <a:t>We’ll compile and publish results on the website</a:t>
            </a:r>
          </a:p>
          <a:p>
            <a:pPr lvl="1"/>
            <a:endParaRPr lang="en-US" sz="2800" dirty="0" smtClean="0"/>
          </a:p>
          <a:p>
            <a:r>
              <a:rPr lang="en-US" sz="3200" dirty="0" smtClean="0"/>
              <a:t>Exchange contact info</a:t>
            </a:r>
          </a:p>
          <a:p>
            <a:pPr lvl="1"/>
            <a:r>
              <a:rPr lang="en-US" sz="2800" dirty="0" smtClean="0"/>
              <a:t>Forms on the tables if needed</a:t>
            </a:r>
            <a:endParaRPr lang="en-US" sz="2800" dirty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70313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 txBox="1">
            <a:spLocks/>
          </p:cNvSpPr>
          <p:nvPr/>
        </p:nvSpPr>
        <p:spPr>
          <a:xfrm>
            <a:off x="1365264" y="3310291"/>
            <a:ext cx="6400800" cy="1063898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tabLst>
                <a:tab pos="1371600" algn="l"/>
              </a:tabLst>
            </a:pPr>
            <a:r>
              <a:rPr lang="en-US" sz="6000" dirty="0" smtClean="0">
                <a:solidFill>
                  <a:srgbClr val="1F507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cs typeface="Arial Black"/>
              </a:rPr>
              <a:t>June 24: How do we prepare for growth and change?</a:t>
            </a:r>
            <a:endParaRPr lang="en-US" sz="6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9464" y="1893599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6600" dirty="0" smtClean="0"/>
              <a:t>Last </a:t>
            </a:r>
            <a:r>
              <a:rPr lang="en-US" sz="6600" dirty="0" err="1" smtClean="0"/>
              <a:t>FoCoFuture</a:t>
            </a:r>
            <a:r>
              <a:rPr lang="en-US" sz="6600" dirty="0" smtClean="0"/>
              <a:t> Forum</a:t>
            </a:r>
            <a:endParaRPr lang="en-US" sz="6600" dirty="0"/>
          </a:p>
        </p:txBody>
      </p:sp>
      <p:grpSp>
        <p:nvGrpSpPr>
          <p:cNvPr id="7" name="Group 6"/>
          <p:cNvGrpSpPr/>
          <p:nvPr/>
        </p:nvGrpSpPr>
        <p:grpSpPr>
          <a:xfrm>
            <a:off x="298464" y="4863012"/>
            <a:ext cx="8534400" cy="212190"/>
            <a:chOff x="298464" y="1417638"/>
            <a:chExt cx="8534400" cy="212190"/>
          </a:xfrm>
        </p:grpSpPr>
        <p:cxnSp>
          <p:nvCxnSpPr>
            <p:cNvPr id="8" name="Straight Connector 7"/>
            <p:cNvCxnSpPr/>
            <p:nvPr userDrawn="1"/>
          </p:nvCxnSpPr>
          <p:spPr>
            <a:xfrm>
              <a:off x="298464" y="1417638"/>
              <a:ext cx="8229600" cy="0"/>
            </a:xfrm>
            <a:prstGeom prst="line">
              <a:avLst/>
            </a:prstGeom>
            <a:ln w="38100" cmpd="sng">
              <a:solidFill>
                <a:srgbClr val="1A3D1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 userDrawn="1"/>
          </p:nvCxnSpPr>
          <p:spPr>
            <a:xfrm>
              <a:off x="450864" y="1517118"/>
              <a:ext cx="8229600" cy="0"/>
            </a:xfrm>
            <a:prstGeom prst="line">
              <a:avLst/>
            </a:prstGeom>
            <a:ln w="38100" cmpd="sng">
              <a:solidFill>
                <a:srgbClr val="78682C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 userDrawn="1"/>
          </p:nvCxnSpPr>
          <p:spPr>
            <a:xfrm>
              <a:off x="603264" y="1629828"/>
              <a:ext cx="8229600" cy="0"/>
            </a:xfrm>
            <a:prstGeom prst="line">
              <a:avLst/>
            </a:prstGeom>
            <a:ln w="38100" cmpd="sng">
              <a:solidFill>
                <a:srgbClr val="1F507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Box 2"/>
          <p:cNvSpPr txBox="1"/>
          <p:nvPr/>
        </p:nvSpPr>
        <p:spPr>
          <a:xfrm>
            <a:off x="679463" y="5642744"/>
            <a:ext cx="53803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We hope to see you there!</a:t>
            </a:r>
          </a:p>
          <a:p>
            <a:r>
              <a:rPr lang="en-US" sz="2400" dirty="0"/>
              <a:t>UniverCityConnections.org / Eventbrite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3361509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What part of FC do you live in?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pPr marL="514350" indent="-514350">
              <a:buFont typeface="Arial"/>
              <a:buAutoNum type="alphaUcPeriod"/>
            </a:pPr>
            <a:r>
              <a:rPr lang="en-US" dirty="0" smtClean="0"/>
              <a:t>North West</a:t>
            </a:r>
          </a:p>
          <a:p>
            <a:pPr marL="514350" indent="-514350">
              <a:buFont typeface="Arial"/>
              <a:buAutoNum type="alphaUcPeriod"/>
            </a:pPr>
            <a:r>
              <a:rPr lang="en-US" dirty="0" smtClean="0"/>
              <a:t>North East</a:t>
            </a:r>
          </a:p>
          <a:p>
            <a:pPr marL="514350" indent="-514350">
              <a:buFont typeface="Arial"/>
              <a:buAutoNum type="alphaUcPeriod"/>
            </a:pPr>
            <a:r>
              <a:rPr lang="en-US" dirty="0" smtClean="0"/>
              <a:t>Old Town</a:t>
            </a:r>
          </a:p>
          <a:p>
            <a:pPr marL="514350" indent="-514350">
              <a:buFont typeface="Arial"/>
              <a:buAutoNum type="alphaUcPeriod"/>
            </a:pPr>
            <a:r>
              <a:rPr lang="en-US" dirty="0" smtClean="0"/>
              <a:t>Midtown</a:t>
            </a:r>
          </a:p>
          <a:p>
            <a:pPr marL="514350" indent="-514350">
              <a:buFont typeface="Arial"/>
              <a:buAutoNum type="alphaUcPeriod"/>
            </a:pPr>
            <a:r>
              <a:rPr lang="en-US" dirty="0" smtClean="0"/>
              <a:t>South West</a:t>
            </a:r>
          </a:p>
          <a:p>
            <a:pPr marL="514350" indent="-514350">
              <a:buFont typeface="Arial"/>
              <a:buAutoNum type="alphaUcPeriod"/>
            </a:pPr>
            <a:r>
              <a:rPr lang="en-US" dirty="0"/>
              <a:t>South </a:t>
            </a:r>
            <a:r>
              <a:rPr lang="en-US" dirty="0" smtClean="0"/>
              <a:t>East</a:t>
            </a:r>
          </a:p>
          <a:p>
            <a:pPr marL="514350" indent="-514350">
              <a:buFont typeface="Arial"/>
              <a:buAutoNum type="alphaUcPeriod"/>
            </a:pPr>
            <a:r>
              <a:rPr lang="en-US" dirty="0" smtClean="0"/>
              <a:t>Outside of town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663953" y="5273336"/>
            <a:ext cx="3480047" cy="15846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910048548"/>
              </p:ext>
            </p:extLst>
          </p:nvPr>
        </p:nvGraphicFramePr>
        <p:xfrm>
          <a:off x="4180027" y="1600200"/>
          <a:ext cx="4598633" cy="5173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4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180027" y="1600200"/>
                        <a:ext cx="4598633" cy="51734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2771580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How long have you lived here?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pPr marL="514350" indent="-514350">
              <a:buFont typeface="Arial"/>
              <a:buAutoNum type="alphaUcPeriod"/>
            </a:pPr>
            <a:r>
              <a:rPr lang="en-US" dirty="0" smtClean="0"/>
              <a:t>1-2 years</a:t>
            </a:r>
          </a:p>
          <a:p>
            <a:pPr marL="514350" indent="-514350">
              <a:buFont typeface="Arial"/>
              <a:buAutoNum type="alphaUcPeriod"/>
            </a:pPr>
            <a:r>
              <a:rPr lang="en-US" dirty="0" smtClean="0"/>
              <a:t>3-5 years</a:t>
            </a:r>
          </a:p>
          <a:p>
            <a:pPr marL="514350" indent="-514350">
              <a:buFont typeface="Arial"/>
              <a:buAutoNum type="alphaUcPeriod"/>
            </a:pPr>
            <a:r>
              <a:rPr lang="en-US" dirty="0" smtClean="0"/>
              <a:t>6-10 years</a:t>
            </a:r>
          </a:p>
          <a:p>
            <a:pPr marL="514350" indent="-514350">
              <a:buFont typeface="Arial"/>
              <a:buAutoNum type="alphaUcPeriod"/>
            </a:pPr>
            <a:r>
              <a:rPr lang="en-US" dirty="0" smtClean="0"/>
              <a:t>11-20 years</a:t>
            </a:r>
          </a:p>
          <a:p>
            <a:pPr marL="514350" indent="-514350">
              <a:buFont typeface="Arial"/>
              <a:buAutoNum type="alphaUcPeriod"/>
            </a:pPr>
            <a:r>
              <a:rPr lang="en-US" dirty="0" smtClean="0"/>
              <a:t>20+ years</a:t>
            </a:r>
          </a:p>
          <a:p>
            <a:pPr marL="514350" indent="-514350">
              <a:buFont typeface="Arial"/>
              <a:buAutoNum type="alphaUcPeriod"/>
            </a:pPr>
            <a:r>
              <a:rPr lang="en-US" dirty="0" smtClean="0"/>
              <a:t>I don’t live here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663953" y="5273336"/>
            <a:ext cx="3480047" cy="15846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574752935"/>
              </p:ext>
            </p:extLst>
          </p:nvPr>
        </p:nvGraphicFramePr>
        <p:xfrm>
          <a:off x="4180027" y="1600200"/>
          <a:ext cx="4598633" cy="5173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180027" y="1600200"/>
                        <a:ext cx="4598633" cy="51734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3620764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How old are you?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pPr marL="514350" indent="-514350">
              <a:buFont typeface="Arial"/>
              <a:buAutoNum type="alphaUcPeriod"/>
            </a:pPr>
            <a:r>
              <a:rPr lang="en-US" dirty="0" smtClean="0"/>
              <a:t>Under 30</a:t>
            </a:r>
          </a:p>
          <a:p>
            <a:pPr marL="514350" indent="-514350">
              <a:buFont typeface="Arial"/>
              <a:buAutoNum type="alphaUcPeriod"/>
            </a:pPr>
            <a:r>
              <a:rPr lang="en-US" dirty="0" smtClean="0"/>
              <a:t>30’s</a:t>
            </a:r>
          </a:p>
          <a:p>
            <a:pPr marL="514350" indent="-514350">
              <a:buFont typeface="Arial"/>
              <a:buAutoNum type="alphaUcPeriod"/>
            </a:pPr>
            <a:r>
              <a:rPr lang="en-US" dirty="0" smtClean="0"/>
              <a:t>40’s</a:t>
            </a:r>
          </a:p>
          <a:p>
            <a:pPr marL="514350" indent="-514350">
              <a:buFont typeface="Arial"/>
              <a:buAutoNum type="alphaUcPeriod"/>
            </a:pPr>
            <a:r>
              <a:rPr lang="en-US" dirty="0" smtClean="0"/>
              <a:t>50’s</a:t>
            </a:r>
          </a:p>
          <a:p>
            <a:pPr marL="514350" indent="-514350">
              <a:buFont typeface="Arial"/>
              <a:buAutoNum type="alphaUcPeriod"/>
            </a:pPr>
            <a:r>
              <a:rPr lang="en-US" dirty="0" smtClean="0"/>
              <a:t>60’s</a:t>
            </a:r>
          </a:p>
          <a:p>
            <a:pPr marL="514350" indent="-514350">
              <a:buFont typeface="Arial"/>
              <a:buAutoNum type="alphaUcPeriod"/>
            </a:pPr>
            <a:r>
              <a:rPr lang="en-US" dirty="0" smtClean="0"/>
              <a:t>70+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663953" y="5273336"/>
            <a:ext cx="3480047" cy="15846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32849357"/>
              </p:ext>
            </p:extLst>
          </p:nvPr>
        </p:nvGraphicFramePr>
        <p:xfrm>
          <a:off x="4180027" y="1600200"/>
          <a:ext cx="4598633" cy="5173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1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180027" y="1600200"/>
                        <a:ext cx="4598633" cy="51734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755608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Experience with </a:t>
            </a:r>
            <a:r>
              <a:rPr lang="en-US" dirty="0" err="1" smtClean="0"/>
              <a:t>UniverCity</a:t>
            </a:r>
            <a:r>
              <a:rPr lang="en-US" dirty="0" smtClean="0"/>
              <a:t> Connections?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pPr marL="514350" indent="-514350">
              <a:buFont typeface="Arial"/>
              <a:buAutoNum type="alphaUcPeriod"/>
            </a:pPr>
            <a:r>
              <a:rPr lang="en-US" dirty="0" smtClean="0"/>
              <a:t>My first UCC event</a:t>
            </a:r>
          </a:p>
          <a:p>
            <a:pPr marL="514350" indent="-514350">
              <a:buFont typeface="Arial"/>
              <a:buAutoNum type="alphaUcPeriod"/>
            </a:pPr>
            <a:r>
              <a:rPr lang="en-US" dirty="0" smtClean="0"/>
              <a:t>My second forum</a:t>
            </a:r>
          </a:p>
          <a:p>
            <a:pPr marL="514350" indent="-514350">
              <a:buFont typeface="Arial"/>
              <a:buAutoNum type="alphaUcPeriod"/>
            </a:pPr>
            <a:r>
              <a:rPr lang="en-US" dirty="0" smtClean="0"/>
              <a:t>My third forum</a:t>
            </a:r>
          </a:p>
          <a:p>
            <a:pPr marL="514350" indent="-514350">
              <a:buFont typeface="Arial"/>
              <a:buAutoNum type="alphaUcPeriod"/>
            </a:pPr>
            <a:r>
              <a:rPr lang="en-US" dirty="0" smtClean="0"/>
              <a:t>Previous UCC events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663953" y="5273336"/>
            <a:ext cx="3480047" cy="15846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32849357"/>
              </p:ext>
            </p:extLst>
          </p:nvPr>
        </p:nvGraphicFramePr>
        <p:xfrm>
          <a:off x="4180027" y="1600200"/>
          <a:ext cx="4598633" cy="5173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180027" y="1600200"/>
                        <a:ext cx="4598633" cy="51734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3707795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0388" y="1799267"/>
            <a:ext cx="8478078" cy="437356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/>
              <a:t>4:30	</a:t>
            </a:r>
            <a:r>
              <a:rPr lang="en-US" dirty="0" smtClean="0"/>
              <a:t>Registration</a:t>
            </a:r>
            <a:r>
              <a:rPr lang="en-US" dirty="0"/>
              <a:t> </a:t>
            </a:r>
            <a:r>
              <a:rPr lang="en-US" dirty="0" smtClean="0"/>
              <a:t>&amp; Networking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5:00	</a:t>
            </a:r>
            <a:r>
              <a:rPr lang="en-US" dirty="0" smtClean="0"/>
              <a:t>Introductions </a:t>
            </a:r>
            <a:r>
              <a:rPr lang="en-US" dirty="0"/>
              <a:t>and Speaker Presentations</a:t>
            </a:r>
          </a:p>
          <a:p>
            <a:pPr marL="1312863" lvl="1"/>
            <a:r>
              <a:rPr lang="en-US" dirty="0"/>
              <a:t>Dave Edwards, </a:t>
            </a:r>
            <a:r>
              <a:rPr lang="en-US" dirty="0" err="1"/>
              <a:t>UniverCity</a:t>
            </a:r>
            <a:r>
              <a:rPr lang="en-US" dirty="0"/>
              <a:t> Connections </a:t>
            </a:r>
            <a:r>
              <a:rPr lang="en-US" dirty="0" smtClean="0"/>
              <a:t>Chair</a:t>
            </a:r>
          </a:p>
          <a:p>
            <a:pPr marL="1312863" lvl="1" fontAlgn="base"/>
            <a:r>
              <a:rPr lang="en-US" dirty="0"/>
              <a:t>Terri Blackmore “Colorado Growth Will Continue – Will We Be Ready?”</a:t>
            </a:r>
          </a:p>
          <a:p>
            <a:pPr marL="1312863" lvl="1" fontAlgn="base"/>
            <a:r>
              <a:rPr lang="en-US" dirty="0"/>
              <a:t>Clint </a:t>
            </a:r>
            <a:r>
              <a:rPr lang="en-US" dirty="0" err="1"/>
              <a:t>Skutchan</a:t>
            </a:r>
            <a:r>
              <a:rPr lang="en-US" dirty="0"/>
              <a:t> “The Future of Housing”</a:t>
            </a:r>
          </a:p>
          <a:p>
            <a:pPr marL="1312863" lvl="1" fontAlgn="base"/>
            <a:r>
              <a:rPr lang="en-US" dirty="0"/>
              <a:t>Josh Birks “Managing Growth for a Robust Economy”</a:t>
            </a:r>
          </a:p>
          <a:p>
            <a:pPr marL="1312863" lvl="1" fontAlgn="base"/>
            <a:r>
              <a:rPr lang="en-US" dirty="0"/>
              <a:t>Bryce Merrill </a:t>
            </a:r>
            <a:r>
              <a:rPr lang="en-US" dirty="0" smtClean="0"/>
              <a:t>“Making Music, a Living, and a Difference”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6:15</a:t>
            </a:r>
            <a:r>
              <a:rPr lang="en-US" dirty="0"/>
              <a:t>	</a:t>
            </a:r>
            <a:r>
              <a:rPr lang="en-US" dirty="0" smtClean="0"/>
              <a:t>Refreshments &amp; Small </a:t>
            </a:r>
            <a:r>
              <a:rPr lang="en-US" dirty="0"/>
              <a:t>Group Discussions (rotations)</a:t>
            </a:r>
          </a:p>
          <a:p>
            <a:pPr marL="0" indent="0">
              <a:buNone/>
            </a:pPr>
            <a:r>
              <a:rPr lang="en-US" dirty="0"/>
              <a:t>7:45	Wrap up</a:t>
            </a:r>
          </a:p>
        </p:txBody>
      </p:sp>
    </p:spTree>
    <p:extLst>
      <p:ext uri="{BB962C8B-B14F-4D97-AF65-F5344CB8AC3E}">
        <p14:creationId xmlns:p14="http://schemas.microsoft.com/office/powerpoint/2010/main" val="2754050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99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rgbClr val="1F507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cs typeface="Arial Black"/>
              </a:rPr>
              <a:t>FoCoFuture</a:t>
            </a:r>
            <a:r>
              <a:rPr lang="en-US" dirty="0" smtClean="0">
                <a:solidFill>
                  <a:srgbClr val="1F507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cs typeface="Arial Black"/>
              </a:rPr>
              <a:t> Forums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8740" y="1937982"/>
            <a:ext cx="8243248" cy="4188181"/>
          </a:xfrm>
        </p:spPr>
        <p:txBody>
          <a:bodyPr>
            <a:normAutofit/>
          </a:bodyPr>
          <a:lstStyle/>
          <a:p>
            <a:r>
              <a:rPr lang="en-US" dirty="0" smtClean="0"/>
              <a:t>Where did we come from and what do we know?</a:t>
            </a:r>
          </a:p>
          <a:p>
            <a:r>
              <a:rPr lang="en-US" dirty="0" smtClean="0"/>
              <a:t>What do we want the story of our place to be?</a:t>
            </a:r>
          </a:p>
          <a:p>
            <a:r>
              <a:rPr lang="en-US" sz="3600" b="1" dirty="0" smtClean="0"/>
              <a:t>How can we all live and work here?</a:t>
            </a:r>
          </a:p>
          <a:p>
            <a:r>
              <a:rPr lang="en-US" dirty="0" smtClean="0"/>
              <a:t>How do we prepare for growth and change?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64102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941951"/>
            <a:ext cx="7772400" cy="1362075"/>
          </a:xfrm>
        </p:spPr>
        <p:txBody>
          <a:bodyPr>
            <a:normAutofit/>
          </a:bodyPr>
          <a:lstStyle/>
          <a:p>
            <a:r>
              <a:rPr lang="en-US" b="0" dirty="0" smtClean="0"/>
              <a:t>Colorado </a:t>
            </a:r>
            <a:r>
              <a:rPr lang="en-US" b="0" dirty="0"/>
              <a:t>Growth Will Continue – Will We Be Ready?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41764"/>
            <a:ext cx="7772400" cy="1500187"/>
          </a:xfrm>
        </p:spPr>
        <p:txBody>
          <a:bodyPr>
            <a:normAutofit/>
          </a:bodyPr>
          <a:lstStyle/>
          <a:p>
            <a:r>
              <a:rPr lang="en-US" sz="4400" dirty="0" smtClean="0">
                <a:solidFill>
                  <a:schemeClr val="tx1"/>
                </a:solidFill>
              </a:rPr>
              <a:t>Terri </a:t>
            </a:r>
            <a:r>
              <a:rPr lang="en-US" sz="4400" dirty="0">
                <a:solidFill>
                  <a:schemeClr val="tx1"/>
                </a:solidFill>
              </a:rPr>
              <a:t>Blackmore</a:t>
            </a:r>
          </a:p>
        </p:txBody>
      </p:sp>
    </p:spTree>
    <p:extLst>
      <p:ext uri="{BB962C8B-B14F-4D97-AF65-F5344CB8AC3E}">
        <p14:creationId xmlns:p14="http://schemas.microsoft.com/office/powerpoint/2010/main" val="25213980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 smtClean="0"/>
              <a:t>The future of housing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solidFill>
                  <a:schemeClr val="tx1"/>
                </a:solidFill>
              </a:rPr>
              <a:t>Clint </a:t>
            </a:r>
            <a:r>
              <a:rPr lang="en-US" sz="4400" dirty="0" err="1" smtClean="0">
                <a:solidFill>
                  <a:schemeClr val="tx1"/>
                </a:solidFill>
              </a:rPr>
              <a:t>Skutchan</a:t>
            </a:r>
            <a:endParaRPr lang="en-US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631677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3.2.24"/>
  <p:tag name="PPTVERSION" val="15"/>
  <p:tag name="TPOS" val="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LABELFORMAT" val="0"/>
  <p:tag name="NUMBERFORMAT" val="0"/>
  <p:tag name="COLORTYPE" val="SCHEM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FEF5B59D88DC485098F766ACEB501A0A&lt;/guid&gt;&#10;        &lt;description /&gt;&#10;        &lt;date&gt;5/26/2015 2:26:59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E4888698208E4B758044E9399560C073&lt;/guid&gt;&#10;            &lt;repollguid&gt;DDB95C7943EA46A2BC8CE81A0780CA91&lt;/repollguid&gt;&#10;            &lt;sourceid&gt;E13DD9F05C694A809D9B120F1DAAAA0A&lt;/sourceid&gt;&#10;            &lt;questiontext&gt;How old are you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demographic&gt;True&lt;/demographic&gt;&#10;            &lt;groupname /&gt;&#10;            &lt;answers&gt;&#10;                &lt;answer&gt;&#10;                    &lt;guid&gt;9837EE93AB62442ABC009EE61309645D&lt;/guid&gt;&#10;                    &lt;answertext&gt;&amp;lt; 20&lt;/answertext&gt;&#10;                    &lt;valuetype&gt;0&lt;/valuetype&gt;&#10;                &lt;/answer&gt;&#10;                &lt;answer&gt;&#10;                    &lt;guid&gt;FC0770C9760C4130A2B9919F999D3390&lt;/guid&gt;&#10;                    &lt;answertext&gt;20’s&lt;/answertext&gt;&#10;                    &lt;valuetype&gt;0&lt;/valuetype&gt;&#10;                &lt;/answer&gt;&#10;                &lt;answer&gt;&#10;                    &lt;guid&gt;BB33C1C3CFA24F42AB616BA21B340D44&lt;/guid&gt;&#10;                    &lt;answertext&gt;30’s&lt;/answertext&gt;&#10;                    &lt;valuetype&gt;0&lt;/valuetype&gt;&#10;                &lt;/answer&gt;&#10;                &lt;answer&gt;&#10;                    &lt;guid&gt;356FE89FA34746109A3020630C0BF5D2&lt;/guid&gt;&#10;                    &lt;answertext&gt;40’s&lt;/answertext&gt;&#10;                    &lt;valuetype&gt;0&lt;/valuetype&gt;&#10;                &lt;/answer&gt;&#10;                &lt;answer&gt;&#10;                    &lt;guid&gt;D6FDF759BC3447E28D760D9DB137E8F7&lt;/guid&gt;&#10;                    &lt;answertext&gt;50’s&lt;/answertext&gt;&#10;                    &lt;valuetype&gt;0&lt;/valuetype&gt;&#10;                &lt;/answer&gt;&#10;                &lt;answer&gt;&#10;                    &lt;guid&gt;A3D2075030E94717B4C070C1B5B90152&lt;/guid&gt;&#10;                    &lt;answertext&gt;60’s&lt;/answertext&gt;&#10;                    &lt;valuetype&gt;0&lt;/valuetype&gt;&#10;                &lt;/answer&gt;&#10;                &lt;answer&gt;&#10;                    &lt;guid&gt;DFB76C72BC6C4579900ED85E14BBEA44&lt;/guid&gt;&#10;                    &lt;answertext&gt;70+&lt;/answertext&gt;&#10;                    &lt;valuetype&gt;0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Tru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LABELFORMAT" val="0"/>
  <p:tag name="NUMBERFORMAT" val="0"/>
  <p:tag name="COLORTYPE" val="SCHEM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FEF5B59D88DC485098F766ACEB501A0A&lt;/guid&gt;&#10;        &lt;description /&gt;&#10;        &lt;date&gt;5/26/2015 2:26:59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A486CC76D17C407C851FE577169C875A&lt;/guid&gt;&#10;            &lt;repollguid&gt;DDB95C7943EA46A2BC8CE81A0780CA91&lt;/repollguid&gt;&#10;            &lt;sourceid&gt;E13DD9F05C694A809D9B120F1DAAAA0A&lt;/sourceid&gt;&#10;            &lt;questiontext&gt;What part of FC do you live in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demographic&gt;True&lt;/demographic&gt;&#10;            &lt;groupname /&gt;&#10;            &lt;answers&gt;&#10;                &lt;answer&gt;&#10;                    &lt;guid&gt;9837EE93AB62442ABC009EE61309645D&lt;/guid&gt;&#10;                    &lt;answertext&gt;North West&lt;/answertext&gt;&#10;                    &lt;valuetype&gt;0&lt;/valuetype&gt;&#10;                &lt;/answer&gt;&#10;                &lt;answer&gt;&#10;                    &lt;guid&gt;FC0770C9760C4130A2B9919F999D3390&lt;/guid&gt;&#10;                    &lt;answertext&gt;North East&lt;/answertext&gt;&#10;                    &lt;valuetype&gt;0&lt;/valuetype&gt;&#10;                &lt;/answer&gt;&#10;                &lt;answer&gt;&#10;                    &lt;guid&gt;BB33C1C3CFA24F42AB616BA21B340D44&lt;/guid&gt;&#10;                    &lt;answertext&gt;Old Town&lt;/answertext&gt;&#10;                    &lt;valuetype&gt;0&lt;/valuetype&gt;&#10;                &lt;/answer&gt;&#10;                &lt;answer&gt;&#10;                    &lt;guid&gt;356FE89FA34746109A3020630C0BF5D2&lt;/guid&gt;&#10;                    &lt;answertext&gt;Midtown&lt;/answertext&gt;&#10;                    &lt;valuetype&gt;0&lt;/valuetype&gt;&#10;                &lt;/answer&gt;&#10;                &lt;answer&gt;&#10;                    &lt;guid&gt;D6FDF759BC3447E28D760D9DB137E8F7&lt;/guid&gt;&#10;                    &lt;answertext&gt;South West&lt;/answertext&gt;&#10;                    &lt;valuetype&gt;0&lt;/valuetype&gt;&#10;                &lt;/answer&gt;&#10;                &lt;answer&gt;&#10;                    &lt;guid&gt;A3D2075030E94717B4C070C1B5B90152&lt;/guid&gt;&#10;                    &lt;answertext&gt;South East&lt;/answertext&gt;&#10;                    &lt;valuetype&gt;0&lt;/valuetype&gt;&#10;                &lt;/answer&gt;&#10;                &lt;answer&gt;&#10;                    &lt;guid&gt;DFB76C72BC6C4579900ED85E14BBEA44&lt;/guid&gt;&#10;                    &lt;answertext&gt;Outside of town&lt;/answertext&gt;&#10;                    &lt;valuetype&gt;0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Tru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LABELFORMAT" val="0"/>
  <p:tag name="NUMBERFORMAT" val="0"/>
  <p:tag name="COLORTYPE" val="SCHEM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LIVECHARTING" val="False"/>
  <p:tag name="AUTOOPENPOLL" val="True"/>
  <p:tag name="AUTOFORMATCHART" val="True"/>
  <p:tag name="TPQUESTIONXML" val="﻿&lt;?xml version=&quot;1.0&quot; encoding=&quot;utf-8&quot;?&gt;&#10;&lt;questionlist&gt;&#10;    &lt;properties&gt;&#10;        &lt;guid&gt;FEF5B59D88DC485098F766ACEB501A0A&lt;/guid&gt;&#10;        &lt;description /&gt;&#10;        &lt;date&gt;5/26/2015 2:26:59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1857E123D4D74BB1B36FBA298EE6FA90&lt;/guid&gt;&#10;            &lt;repollguid&gt;DDB95C7943EA46A2BC8CE81A0780CA91&lt;/repollguid&gt;&#10;            &lt;sourceid&gt;E13DD9F05C694A809D9B120F1DAAAA0A&lt;/sourceid&gt;&#10;            &lt;questiontext&gt;How long have you lived here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demographic&gt;True&lt;/demographic&gt;&#10;            &lt;groupname /&gt;&#10;            &lt;answers&gt;&#10;                &lt;answer&gt;&#10;                    &lt;guid&gt;9837EE93AB62442ABC009EE61309645D&lt;/guid&gt;&#10;                    &lt;answertext&gt;1-2 years&lt;/answertext&gt;&#10;                    &lt;valuetype&gt;0&lt;/valuetype&gt;&#10;                &lt;/answer&gt;&#10;                &lt;answer&gt;&#10;                    &lt;guid&gt;FC0770C9760C4130A2B9919F999D3390&lt;/guid&gt;&#10;                    &lt;answertext&gt;3-5 years&lt;/answertext&gt;&#10;                    &lt;valuetype&gt;0&lt;/valuetype&gt;&#10;                &lt;/answer&gt;&#10;                &lt;answer&gt;&#10;                    &lt;guid&gt;BB33C1C3CFA24F42AB616BA21B340D44&lt;/guid&gt;&#10;                    &lt;answertext&gt;6-10 years&lt;/answertext&gt;&#10;                    &lt;valuetype&gt;0&lt;/valuetype&gt;&#10;                &lt;/answer&gt;&#10;                &lt;answer&gt;&#10;                    &lt;guid&gt;356FE89FA34746109A3020630C0BF5D2&lt;/guid&gt;&#10;                    &lt;answertext&gt;11-20 years&lt;/answertext&gt;&#10;                    &lt;valuetype&gt;0&lt;/valuetype&gt;&#10;                &lt;/answer&gt;&#10;                &lt;answer&gt;&#10;                    &lt;guid&gt;D6FDF759BC3447E28D760D9DB137E8F7&lt;/guid&gt;&#10;                    &lt;answertext&gt;20+ years&lt;/answertext&gt;&#10;                    &lt;valuetype&gt;0&lt;/valuetype&gt;&#10;                &lt;/answer&gt;&#10;                &lt;answer&gt;&#10;                    &lt;guid&gt;A3D2075030E94717B4C070C1B5B90152&lt;/guid&gt;&#10;                    &lt;answertext&gt;I don’t live here&lt;/answertext&gt;&#10;                    &lt;valuetype&gt;0&lt;/valuetype&gt;&#10;                &lt;/answer&gt;&#10;            &lt;/answers&gt;&#10;        &lt;/multichoice&gt;&#10;    &lt;/questions&gt;&#10;&lt;/questionlist&gt;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LABELFORMAT" val="0"/>
  <p:tag name="NUMBERFORMAT" val="0"/>
  <p:tag name="COLORTYPE" val="SCHEM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FEF5B59D88DC485098F766ACEB501A0A&lt;/guid&gt;&#10;        &lt;description /&gt;&#10;        &lt;date&gt;5/26/2015 2:26:59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E4888698208E4B758044E9399560C073&lt;/guid&gt;&#10;            &lt;repollguid&gt;DDB95C7943EA46A2BC8CE81A0780CA91&lt;/repollguid&gt;&#10;            &lt;sourceid&gt;E13DD9F05C694A809D9B120F1DAAAA0A&lt;/sourceid&gt;&#10;            &lt;questiontext&gt;How old are you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demographic&gt;True&lt;/demographic&gt;&#10;            &lt;groupname /&gt;&#10;            &lt;answers&gt;&#10;                &lt;answer&gt;&#10;                    &lt;guid&gt;9837EE93AB62442ABC009EE61309645D&lt;/guid&gt;&#10;                    &lt;answertext&gt;&amp;lt; 20&lt;/answertext&gt;&#10;                    &lt;valuetype&gt;0&lt;/valuetype&gt;&#10;                &lt;/answer&gt;&#10;                &lt;answer&gt;&#10;                    &lt;guid&gt;FC0770C9760C4130A2B9919F999D3390&lt;/guid&gt;&#10;                    &lt;answertext&gt;20’s&lt;/answertext&gt;&#10;                    &lt;valuetype&gt;0&lt;/valuetype&gt;&#10;                &lt;/answer&gt;&#10;                &lt;answer&gt;&#10;                    &lt;guid&gt;BB33C1C3CFA24F42AB616BA21B340D44&lt;/guid&gt;&#10;                    &lt;answertext&gt;30’s&lt;/answertext&gt;&#10;                    &lt;valuetype&gt;0&lt;/valuetype&gt;&#10;                &lt;/answer&gt;&#10;                &lt;answer&gt;&#10;                    &lt;guid&gt;356FE89FA34746109A3020630C0BF5D2&lt;/guid&gt;&#10;                    &lt;answertext&gt;40’s&lt;/answertext&gt;&#10;                    &lt;valuetype&gt;0&lt;/valuetype&gt;&#10;                &lt;/answer&gt;&#10;                &lt;answer&gt;&#10;                    &lt;guid&gt;D6FDF759BC3447E28D760D9DB137E8F7&lt;/guid&gt;&#10;                    &lt;answertext&gt;50’s&lt;/answertext&gt;&#10;                    &lt;valuetype&gt;0&lt;/valuetype&gt;&#10;                &lt;/answer&gt;&#10;                &lt;answer&gt;&#10;                    &lt;guid&gt;A3D2075030E94717B4C070C1B5B90152&lt;/guid&gt;&#10;                    &lt;answertext&gt;60’s&lt;/answertext&gt;&#10;                    &lt;valuetype&gt;0&lt;/valuetype&gt;&#10;                &lt;/answer&gt;&#10;                &lt;answer&gt;&#10;                    &lt;guid&gt;DFB76C72BC6C4579900ED85E14BBEA44&lt;/guid&gt;&#10;                    &lt;answertext&gt;70+&lt;/answertext&gt;&#10;                    &lt;valuetype&gt;0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Tru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5051</TotalTime>
  <Words>730</Words>
  <Application>Microsoft Office PowerPoint</Application>
  <PresentationFormat>On-screen Show (4:3)</PresentationFormat>
  <Paragraphs>150</Paragraphs>
  <Slides>16</Slides>
  <Notes>16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Arial Black</vt:lpstr>
      <vt:lpstr>Calibri</vt:lpstr>
      <vt:lpstr>Office Theme</vt:lpstr>
      <vt:lpstr>Chart</vt:lpstr>
      <vt:lpstr>FoCoFuture Forum</vt:lpstr>
      <vt:lpstr>What part of FC do you live in?</vt:lpstr>
      <vt:lpstr>How long have you lived here?</vt:lpstr>
      <vt:lpstr>How old are you?</vt:lpstr>
      <vt:lpstr>Experience with UniverCity Connections?</vt:lpstr>
      <vt:lpstr>Agenda</vt:lpstr>
      <vt:lpstr>FoCoFuture Forums</vt:lpstr>
      <vt:lpstr>Colorado Growth Will Continue – Will We Be Ready?</vt:lpstr>
      <vt:lpstr>The future of housing</vt:lpstr>
      <vt:lpstr>Managing growth for a robust economy</vt:lpstr>
      <vt:lpstr>Making music, a living, and a difference</vt:lpstr>
      <vt:lpstr>Your turn</vt:lpstr>
      <vt:lpstr>Topics by Table – Rotation 1</vt:lpstr>
      <vt:lpstr>Topics by Table – Rotation 2</vt:lpstr>
      <vt:lpstr>Wrap Up</vt:lpstr>
      <vt:lpstr>Last FoCoFuture Forum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 Kenney</dc:creator>
  <cp:lastModifiedBy>Diana Hutchinson</cp:lastModifiedBy>
  <cp:revision>74</cp:revision>
  <cp:lastPrinted>2015-06-10T19:52:25Z</cp:lastPrinted>
  <dcterms:created xsi:type="dcterms:W3CDTF">2011-10-18T13:29:33Z</dcterms:created>
  <dcterms:modified xsi:type="dcterms:W3CDTF">2015-06-10T19:58:11Z</dcterms:modified>
</cp:coreProperties>
</file>