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96" r:id="rId2"/>
    <p:sldId id="519" r:id="rId3"/>
    <p:sldId id="388" r:id="rId4"/>
    <p:sldId id="549" r:id="rId5"/>
    <p:sldId id="548" r:id="rId6"/>
    <p:sldId id="520" r:id="rId7"/>
    <p:sldId id="550" r:id="rId8"/>
    <p:sldId id="522" r:id="rId9"/>
    <p:sldId id="521" r:id="rId10"/>
    <p:sldId id="551" r:id="rId11"/>
    <p:sldId id="552" r:id="rId12"/>
    <p:sldId id="547" r:id="rId13"/>
    <p:sldId id="553" r:id="rId14"/>
    <p:sldId id="554" r:id="rId15"/>
    <p:sldId id="555" r:id="rId16"/>
    <p:sldId id="558" r:id="rId17"/>
    <p:sldId id="559" r:id="rId18"/>
    <p:sldId id="560" r:id="rId19"/>
    <p:sldId id="561" r:id="rId20"/>
    <p:sldId id="562" r:id="rId21"/>
    <p:sldId id="563" r:id="rId22"/>
    <p:sldId id="564" r:id="rId23"/>
    <p:sldId id="556" r:id="rId24"/>
    <p:sldId id="557" r:id="rId25"/>
    <p:sldId id="423" r:id="rId26"/>
    <p:sldId id="544" r:id="rId27"/>
    <p:sldId id="529" r:id="rId28"/>
    <p:sldId id="545" r:id="rId29"/>
    <p:sldId id="565" r:id="rId30"/>
    <p:sldId id="530" r:id="rId31"/>
    <p:sldId id="546" r:id="rId32"/>
    <p:sldId id="532" r:id="rId33"/>
    <p:sldId id="427" r:id="rId34"/>
    <p:sldId id="566" r:id="rId35"/>
  </p:sldIdLst>
  <p:sldSz cx="9144000" cy="6858000" type="screen4x3"/>
  <p:notesSz cx="7315200" cy="96012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9900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4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defTabSz="975754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algn="r" defTabSz="975754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defTabSz="975754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algn="r" defTabSz="974725">
              <a:defRPr sz="1300" b="0"/>
            </a:lvl1pPr>
          </a:lstStyle>
          <a:p>
            <a:fld id="{0C4AB65C-C196-4EAB-908A-39B753014E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922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defTabSz="975754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algn="r" defTabSz="975754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defTabSz="975754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algn="r" defTabSz="974725">
              <a:defRPr sz="1300" b="0"/>
            </a:lvl1pPr>
          </a:lstStyle>
          <a:p>
            <a:fld id="{334FAB94-B602-414F-B78C-4EA50FA04A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625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E0C73-8361-4092-878D-FC781819C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35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71083-DE38-4674-A091-ED969D373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39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344C6-1A6D-450D-9FC9-627872021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74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11D0E-22B8-49C0-B6D8-E31B483D8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844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31CBF1-9724-4796-B656-93901CBF3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85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7B4A2-8C6A-48B7-8B1C-FFBB1CEE6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02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41C62-3A16-47F4-A95B-E6D2276DB6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89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F3A13-3054-40D3-9782-3FC2E8AD0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80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015E3-913C-4449-9EAD-701024203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30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CD956-A997-477F-BBA8-2A786BF10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5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4E79F-F91B-4FBE-84D2-C5CACAB45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09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55F02-1280-4875-9BCA-9834CD602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95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71791-3DA5-465E-BF16-5C8E67C14A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74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D34B7-85A8-4C96-B033-B7163AA36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25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8DE1B3C-0E1E-4D16-AC7F-B256F1F6242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23850" y="152400"/>
            <a:ext cx="8361363" cy="3643313"/>
          </a:xfrm>
        </p:spPr>
        <p:txBody>
          <a:bodyPr/>
          <a:lstStyle/>
          <a:p>
            <a:r>
              <a:rPr lang="en-US" altLang="en-US" sz="4000" b="1" dirty="0" smtClean="0">
                <a:latin typeface="Georgia" panose="02040502050405020303" pitchFamily="18" charset="0"/>
              </a:rPr>
              <a:t>How to build community when there are no easy answers</a:t>
            </a:r>
            <a:r>
              <a:rPr lang="en-US" altLang="en-US" dirty="0" smtClean="0">
                <a:latin typeface="Georgia" panose="02040502050405020303" pitchFamily="18" charset="0"/>
              </a:rPr>
              <a:t/>
            </a:r>
            <a:br>
              <a:rPr lang="en-US" altLang="en-US" dirty="0" smtClean="0">
                <a:latin typeface="Georgia" panose="02040502050405020303" pitchFamily="18" charset="0"/>
              </a:rPr>
            </a:br>
            <a:r>
              <a:rPr lang="en-US" altLang="en-US" sz="3000" dirty="0" smtClean="0">
                <a:latin typeface="Georgia" panose="02040502050405020303" pitchFamily="18" charset="0"/>
              </a:rPr>
              <a:t>May 13, 2015</a:t>
            </a:r>
            <a:br>
              <a:rPr lang="en-US" altLang="en-US" sz="3000" dirty="0" smtClean="0">
                <a:latin typeface="Georgia" panose="02040502050405020303" pitchFamily="18" charset="0"/>
              </a:rPr>
            </a:br>
            <a:r>
              <a:rPr lang="en-US" altLang="en-US" sz="3000" dirty="0" err="1" smtClean="0">
                <a:latin typeface="Georgia" panose="02040502050405020303" pitchFamily="18" charset="0"/>
              </a:rPr>
              <a:t>FoCoFuture</a:t>
            </a:r>
            <a:r>
              <a:rPr lang="en-US" altLang="en-US" sz="3000" dirty="0" smtClean="0">
                <a:latin typeface="Georgia" panose="02040502050405020303" pitchFamily="18" charset="0"/>
              </a:rPr>
              <a:t> </a:t>
            </a:r>
            <a:r>
              <a:rPr lang="en-US" altLang="en-US" sz="3000" dirty="0" smtClean="0">
                <a:latin typeface="Georgia" panose="02040502050405020303" pitchFamily="18" charset="0"/>
              </a:rPr>
              <a:t>Forums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590550" y="3268663"/>
            <a:ext cx="7827963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2400" i="1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i="1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i="1" smtClean="0">
                <a:solidFill>
                  <a:srgbClr val="006600"/>
                </a:solidFill>
                <a:latin typeface="Calibri" panose="020F0502020204030204" pitchFamily="34" charset="0"/>
              </a:rPr>
              <a:t>Martín Carcasson, Ph.D.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i="1" smtClean="0">
                <a:solidFill>
                  <a:srgbClr val="006600"/>
                </a:solidFill>
                <a:latin typeface="Calibri" panose="020F0502020204030204" pitchFamily="34" charset="0"/>
              </a:rPr>
              <a:t>Director of the Center for Public Deliberation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i="1" smtClean="0">
                <a:solidFill>
                  <a:srgbClr val="006600"/>
                </a:solidFill>
                <a:latin typeface="Calibri" panose="020F0502020204030204" pitchFamily="34" charset="0"/>
              </a:rPr>
              <a:t>Associate Professor, Department of Communication Studies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i="1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367338"/>
            <a:ext cx="38973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041400"/>
            <a:ext cx="5437187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1336675" y="3567113"/>
            <a:ext cx="6335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0" i="1">
                <a:solidFill>
                  <a:srgbClr val="006600"/>
                </a:solidFill>
                <a:latin typeface="Calibri" panose="020F0502020204030204" pitchFamily="34" charset="0"/>
              </a:rPr>
              <a:t>Dedicated to enhancing local democracy through improved public communication and community problem solving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71488" y="215900"/>
            <a:ext cx="8229600" cy="1143000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Causes of Poor Public Discourse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541463"/>
            <a:ext cx="8229600" cy="4525962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Human nature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19088"/>
            <a:ext cx="3916363" cy="61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84325"/>
            <a:ext cx="361473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15900"/>
            <a:ext cx="2960687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396875"/>
            <a:ext cx="428307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09600"/>
            <a:ext cx="4027487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71488" y="215900"/>
            <a:ext cx="8229600" cy="1143000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Causes of Poor Public Discourse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541463"/>
            <a:ext cx="8229600" cy="4525962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Human nature</a:t>
            </a:r>
          </a:p>
          <a:p>
            <a:r>
              <a:rPr lang="en-US" altLang="en-US" smtClean="0">
                <a:latin typeface="Georgia" panose="02040502050405020303" pitchFamily="18" charset="0"/>
              </a:rPr>
              <a:t>Strategies of professional persuaders</a:t>
            </a:r>
          </a:p>
          <a:p>
            <a:endParaRPr lang="en-US" altLang="en-US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38150"/>
            <a:ext cx="80581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71488" y="215900"/>
            <a:ext cx="8229600" cy="1143000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Causes of Poor Public Discourse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541463"/>
            <a:ext cx="8229600" cy="4525962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Human nature</a:t>
            </a:r>
          </a:p>
          <a:p>
            <a:r>
              <a:rPr lang="en-US" altLang="en-US" smtClean="0">
                <a:latin typeface="Georgia" panose="02040502050405020303" pitchFamily="18" charset="0"/>
              </a:rPr>
              <a:t>Dominant strategies of professional persuaders</a:t>
            </a:r>
          </a:p>
          <a:p>
            <a:r>
              <a:rPr lang="en-US" altLang="en-US" smtClean="0">
                <a:latin typeface="Georgia" panose="02040502050405020303" pitchFamily="18" charset="0"/>
              </a:rPr>
              <a:t>Lack of opportunity for authentic engagement</a:t>
            </a:r>
          </a:p>
          <a:p>
            <a:endParaRPr lang="en-US" altLang="en-US" smtClean="0">
              <a:latin typeface="Georgia" panose="02040502050405020303" pitchFamily="18" charset="0"/>
            </a:endParaRPr>
          </a:p>
          <a:p>
            <a:endParaRPr lang="en-US" altLang="en-US" smtClean="0">
              <a:latin typeface="Georgia" panose="02040502050405020303" pitchFamily="18" charset="0"/>
            </a:endParaRPr>
          </a:p>
          <a:p>
            <a:endParaRPr lang="en-US" altLang="en-US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1111" b="3999"/>
          <a:stretch>
            <a:fillRect/>
          </a:stretch>
        </p:blipFill>
        <p:spPr bwMode="auto">
          <a:xfrm>
            <a:off x="0" y="0"/>
            <a:ext cx="91440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06400" y="5197475"/>
            <a:ext cx="8478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The National Coalition for Dialogue and Deliberation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www.ncdd.org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87400" y="2413000"/>
            <a:ext cx="1689100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451225" y="6491288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www.publicagenda.org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3125" b="3125"/>
          <a:stretch>
            <a:fillRect/>
          </a:stretch>
        </p:blipFill>
        <p:spPr bwMode="auto">
          <a:xfrm>
            <a:off x="0" y="0"/>
            <a:ext cx="914400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15625" r="12500" b="5208"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7708" r="13281" b="4167"/>
          <a:stretch>
            <a:fillRect/>
          </a:stretch>
        </p:blipFill>
        <p:spPr bwMode="auto">
          <a:xfrm>
            <a:off x="228600" y="0"/>
            <a:ext cx="8686800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-174625"/>
            <a:ext cx="8229600" cy="1143000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tx1"/>
                </a:solidFill>
                <a:latin typeface="Calibri" panose="020F0502020204030204" pitchFamily="34" charset="0"/>
              </a:rPr>
              <a:t>CPD Projects, 2006-2015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9138"/>
            <a:ext cx="4348163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Civic mission of schools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Grade configuration of Poudre School District schools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Statewide dropout rate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Colorado Health Care Reform</a:t>
            </a:r>
          </a:p>
          <a:p>
            <a:r>
              <a:rPr lang="en-US" altLang="en-US" sz="2000" smtClean="0">
                <a:latin typeface="Calibri" panose="020F0502020204030204" pitchFamily="34" charset="0"/>
              </a:rPr>
              <a:t>Student housing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Improving higher education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Childhood obesity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Bicycle safety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Diversity Dialogues at CSU Diversity Conference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STEM education in K-12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Arts Engagement Summit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UniverCity Connections (CSU/Old Town collaborative project)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School budgeting issues/school closures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latin typeface="Calibri" panose="020F0502020204030204" pitchFamily="34" charset="0"/>
              </a:rPr>
              <a:t>Medical Marijuana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smtClean="0">
                <a:latin typeface="Calibri" panose="020F0502020204030204" pitchFamily="34" charset="0"/>
              </a:rPr>
              <a:t>Regional visioning process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smtClean="0">
                <a:latin typeface="Calibri" panose="020F0502020204030204" pitchFamily="34" charset="0"/>
              </a:rPr>
              <a:t> Water and growth issues</a:t>
            </a:r>
          </a:p>
          <a:p>
            <a:pPr>
              <a:lnSpc>
                <a:spcPct val="80000"/>
              </a:lnSpc>
            </a:pPr>
            <a:endParaRPr lang="en-US" altLang="en-US" sz="2000" smtClean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smtClean="0">
              <a:latin typeface="Calibri" panose="020F0502020204030204" pitchFamily="34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338638" y="692150"/>
            <a:ext cx="4572000" cy="778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Poverty in Larimer County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PSD Student Think Tank facilitator group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K-12 school improvement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Improving higher education through student-faculty reciprocity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Politics of food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Issues surrounding aging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Early childhood education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On campus stadium proposal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Senior transportation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Campus smoking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K-12 School safety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Bullying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Mental health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Culture of aging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Nature in the City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 K-12 Technology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Campus climate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Senior outreach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>
                <a:latin typeface="Calibri" panose="020F0502020204030204" pitchFamily="34" charset="0"/>
              </a:rPr>
              <a:t> FC water, recycling, and downtown plans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b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 b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 b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 b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250" b="6250"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4583" r="1563" b="5208"/>
          <a:stretch>
            <a:fillRect/>
          </a:stretch>
        </p:blipFill>
        <p:spPr bwMode="auto">
          <a:xfrm>
            <a:off x="0" y="0"/>
            <a:ext cx="9144000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0" t="19366" r="22784" b="6911"/>
          <a:stretch>
            <a:fillRect/>
          </a:stretch>
        </p:blipFill>
        <p:spPr bwMode="auto">
          <a:xfrm>
            <a:off x="220663" y="-3175"/>
            <a:ext cx="857567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/>
          <a:stretch>
            <a:fillRect/>
          </a:stretch>
        </p:blipFill>
        <p:spPr bwMode="auto">
          <a:xfrm>
            <a:off x="144463" y="993775"/>
            <a:ext cx="451802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50825"/>
            <a:ext cx="4427537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rebuchet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825875"/>
            <a:ext cx="30194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823913"/>
            <a:ext cx="38957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789488"/>
            <a:ext cx="340677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533400"/>
            <a:ext cx="29813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992688"/>
            <a:ext cx="498475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UniverCity Connect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641600"/>
            <a:ext cx="35337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701925"/>
            <a:ext cx="34702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9322" r="20715" b="28114"/>
          <a:stretch>
            <a:fillRect/>
          </a:stretch>
        </p:blipFill>
        <p:spPr bwMode="auto">
          <a:xfrm>
            <a:off x="0" y="434975"/>
            <a:ext cx="9144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776288" y="6488113"/>
            <a:ext cx="7172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Sam Kaner, </a:t>
            </a:r>
            <a:r>
              <a:rPr lang="en-US" altLang="en-US" sz="1800" i="1"/>
              <a:t>Facilitator’s Guide to Participatory Decision-Making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9322" r="20715" b="28114"/>
          <a:stretch>
            <a:fillRect/>
          </a:stretch>
        </p:blipFill>
        <p:spPr bwMode="auto">
          <a:xfrm>
            <a:off x="0" y="434975"/>
            <a:ext cx="9144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776288" y="6488113"/>
            <a:ext cx="7172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Sam Kaner, </a:t>
            </a:r>
            <a:r>
              <a:rPr lang="en-US" altLang="en-US" sz="1800" i="1"/>
              <a:t>Facilitator’s Guide to Participatory Decision-Making</a:t>
            </a:r>
          </a:p>
        </p:txBody>
      </p:sp>
      <p:cxnSp>
        <p:nvCxnSpPr>
          <p:cNvPr id="27654" name="Straight Connector 2"/>
          <p:cNvCxnSpPr>
            <a:cxnSpLocks noChangeShapeType="1"/>
          </p:cNvCxnSpPr>
          <p:nvPr/>
        </p:nvCxnSpPr>
        <p:spPr bwMode="auto">
          <a:xfrm flipH="1">
            <a:off x="2903538" y="1800225"/>
            <a:ext cx="28575" cy="4208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Connector 8"/>
          <p:cNvCxnSpPr>
            <a:cxnSpLocks noChangeShapeType="1"/>
          </p:cNvCxnSpPr>
          <p:nvPr/>
        </p:nvCxnSpPr>
        <p:spPr bwMode="auto">
          <a:xfrm flipH="1">
            <a:off x="6132513" y="1800225"/>
            <a:ext cx="28575" cy="4208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23009" r="71249" b="28114"/>
          <a:stretch>
            <a:fillRect/>
          </a:stretch>
        </p:blipFill>
        <p:spPr bwMode="auto">
          <a:xfrm>
            <a:off x="769938" y="814388"/>
            <a:ext cx="170180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2363788" y="1284288"/>
            <a:ext cx="653573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Not allowing enough divergent opinion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leads 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False consensus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/>
              <a:t>(dissent not heard, wishful thinking supported,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/>
              <a:t>decisions likely either faulty 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/>
              <a:t>Unsustainable, often attracting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/>
              <a:t>strong opposition)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2670" r="20715" b="45654"/>
          <a:stretch>
            <a:fillRect/>
          </a:stretch>
        </p:blipFill>
        <p:spPr bwMode="auto">
          <a:xfrm>
            <a:off x="8174038" y="2405063"/>
            <a:ext cx="8699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7" name="Straight Arrow Connector 2"/>
          <p:cNvCxnSpPr>
            <a:cxnSpLocks noChangeShapeType="1"/>
          </p:cNvCxnSpPr>
          <p:nvPr/>
        </p:nvCxnSpPr>
        <p:spPr bwMode="auto">
          <a:xfrm flipV="1">
            <a:off x="2471738" y="2843213"/>
            <a:ext cx="5553075" cy="30162"/>
          </a:xfrm>
          <a:prstGeom prst="straightConnector1">
            <a:avLst/>
          </a:prstGeom>
          <a:noFill/>
          <a:ln w="539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0225" y="5549900"/>
            <a:ext cx="8443913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 avoid false consensus: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/>
              <a:t>Communities need better processes to insure adequate divergent thinking and that voices are heard.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9322" r="20715" b="28114"/>
          <a:stretch>
            <a:fillRect/>
          </a:stretch>
        </p:blipFill>
        <p:spPr bwMode="auto">
          <a:xfrm>
            <a:off x="0" y="434975"/>
            <a:ext cx="9144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76288" y="6488113"/>
            <a:ext cx="7172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Sam Kaner, </a:t>
            </a:r>
            <a:r>
              <a:rPr lang="en-US" altLang="en-US" sz="1800" i="1"/>
              <a:t>Facilitator’s Guide to Participatory Decision-Making</a:t>
            </a:r>
          </a:p>
        </p:txBody>
      </p:sp>
      <p:cxnSp>
        <p:nvCxnSpPr>
          <p:cNvPr id="29702" name="Straight Connector 2"/>
          <p:cNvCxnSpPr>
            <a:cxnSpLocks noChangeShapeType="1"/>
          </p:cNvCxnSpPr>
          <p:nvPr/>
        </p:nvCxnSpPr>
        <p:spPr bwMode="auto">
          <a:xfrm flipH="1">
            <a:off x="2903538" y="1800225"/>
            <a:ext cx="28575" cy="4208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 flipH="1">
            <a:off x="6132513" y="1800225"/>
            <a:ext cx="28575" cy="4208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san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4175"/>
            <a:ext cx="67056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NAL_PoudreRiver(LaPorte-CO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86900" cy="6858000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00000">
                <a:alpha val="45000"/>
              </a:srgbClr>
            </a:outerShdw>
          </a:effectLst>
          <a:extLst/>
        </p:spPr>
      </p:pic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827088" y="1212850"/>
            <a:ext cx="24939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Healthy river with healthy ecosystems</a:t>
            </a: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6365875" y="1252538"/>
            <a:ext cx="22685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Economic vitality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855663" y="2017713"/>
            <a:ext cx="24066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Water for homes &amp; lawns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855663" y="2922588"/>
            <a:ext cx="2436812" cy="639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Water for local farms</a:t>
            </a:r>
          </a:p>
        </p:txBody>
      </p:sp>
      <p:sp>
        <p:nvSpPr>
          <p:cNvPr id="4103" name="TextBox 11"/>
          <p:cNvSpPr txBox="1">
            <a:spLocks noChangeArrowheads="1"/>
          </p:cNvSpPr>
          <p:nvPr/>
        </p:nvSpPr>
        <p:spPr bwMode="auto">
          <a:xfrm>
            <a:off x="688975" y="174625"/>
            <a:ext cx="8569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Water in Northern Colorado as a Wicked Problem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Some things we care about:</a:t>
            </a:r>
          </a:p>
        </p:txBody>
      </p:sp>
      <p:sp>
        <p:nvSpPr>
          <p:cNvPr id="4104" name="TextBox 15"/>
          <p:cNvSpPr txBox="1">
            <a:spLocks noChangeArrowheads="1"/>
          </p:cNvSpPr>
          <p:nvPr/>
        </p:nvSpPr>
        <p:spPr bwMode="auto">
          <a:xfrm>
            <a:off x="6430963" y="2849563"/>
            <a:ext cx="22685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Freedom of choice of where to live</a:t>
            </a:r>
          </a:p>
        </p:txBody>
      </p:sp>
      <p:sp>
        <p:nvSpPr>
          <p:cNvPr id="4105" name="TextBox 3"/>
          <p:cNvSpPr txBox="1">
            <a:spLocks noChangeArrowheads="1"/>
          </p:cNvSpPr>
          <p:nvPr/>
        </p:nvSpPr>
        <p:spPr bwMode="auto">
          <a:xfrm>
            <a:off x="3760788" y="1247775"/>
            <a:ext cx="226853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Recreational opportunities</a:t>
            </a:r>
          </a:p>
        </p:txBody>
      </p:sp>
      <p:sp>
        <p:nvSpPr>
          <p:cNvPr id="4106" name="TextBox 13"/>
          <p:cNvSpPr txBox="1">
            <a:spLocks noChangeArrowheads="1"/>
          </p:cNvSpPr>
          <p:nvPr/>
        </p:nvSpPr>
        <p:spPr bwMode="auto">
          <a:xfrm>
            <a:off x="0" y="6334125"/>
            <a:ext cx="950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Image courtesy of Rose Brinks.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4107" name="TextBox 6"/>
          <p:cNvSpPr txBox="1">
            <a:spLocks noChangeArrowheads="1"/>
          </p:cNvSpPr>
          <p:nvPr/>
        </p:nvSpPr>
        <p:spPr bwMode="auto">
          <a:xfrm>
            <a:off x="3825875" y="2090738"/>
            <a:ext cx="223837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Open space and wildlife habitat</a:t>
            </a:r>
          </a:p>
        </p:txBody>
      </p:sp>
      <p:sp>
        <p:nvSpPr>
          <p:cNvPr id="4108" name="TextBox 6"/>
          <p:cNvSpPr txBox="1">
            <a:spLocks noChangeArrowheads="1"/>
          </p:cNvSpPr>
          <p:nvPr/>
        </p:nvSpPr>
        <p:spPr bwMode="auto">
          <a:xfrm>
            <a:off x="3825875" y="2898775"/>
            <a:ext cx="22383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Local food economy</a:t>
            </a:r>
          </a:p>
        </p:txBody>
      </p:sp>
      <p:sp>
        <p:nvSpPr>
          <p:cNvPr id="4109" name="TextBox 15"/>
          <p:cNvSpPr txBox="1">
            <a:spLocks noChangeArrowheads="1"/>
          </p:cNvSpPr>
          <p:nvPr/>
        </p:nvSpPr>
        <p:spPr bwMode="auto">
          <a:xfrm>
            <a:off x="6410325" y="2100263"/>
            <a:ext cx="22685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Low cost of living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20189" r="53174" b="28114"/>
          <a:stretch>
            <a:fillRect/>
          </a:stretch>
        </p:blipFill>
        <p:spPr bwMode="auto">
          <a:xfrm>
            <a:off x="0" y="192088"/>
            <a:ext cx="4364038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276725" y="1050925"/>
            <a:ext cx="47212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Exiting groan zone too early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leads 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False polarization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0"/>
              <a:t>(sparks misunderstanding, distrust,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0"/>
              <a:t>unsustainable one-sided solutions,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0"/>
              <a:t>fact wars develop, spirals of conflict)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2670" r="20715" b="45654"/>
          <a:stretch>
            <a:fillRect/>
          </a:stretch>
        </p:blipFill>
        <p:spPr bwMode="auto">
          <a:xfrm>
            <a:off x="8274050" y="2008188"/>
            <a:ext cx="8699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0225" y="5380038"/>
            <a:ext cx="8443913" cy="12017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 avoid false polarization: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/>
              <a:t>Communities need better processes to help them work through tough choices. </a:t>
            </a:r>
          </a:p>
        </p:txBody>
      </p:sp>
      <p:cxnSp>
        <p:nvCxnSpPr>
          <p:cNvPr id="31750" name="Straight Arrow Connector 6"/>
          <p:cNvCxnSpPr>
            <a:cxnSpLocks noChangeShapeType="1"/>
          </p:cNvCxnSpPr>
          <p:nvPr/>
        </p:nvCxnSpPr>
        <p:spPr bwMode="auto">
          <a:xfrm>
            <a:off x="4364038" y="2598738"/>
            <a:ext cx="3805237" cy="0"/>
          </a:xfrm>
          <a:prstGeom prst="straightConnector1">
            <a:avLst/>
          </a:prstGeom>
          <a:noFill/>
          <a:ln w="539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9322" r="20715" b="28114"/>
          <a:stretch>
            <a:fillRect/>
          </a:stretch>
        </p:blipFill>
        <p:spPr bwMode="auto">
          <a:xfrm>
            <a:off x="0" y="434975"/>
            <a:ext cx="9144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776288" y="6488113"/>
            <a:ext cx="7172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Sam Kaner, </a:t>
            </a:r>
            <a:r>
              <a:rPr lang="en-US" altLang="en-US" sz="1800" i="1"/>
              <a:t>Facilitator’s Guide to Participatory Decision-Making</a:t>
            </a:r>
          </a:p>
        </p:txBody>
      </p:sp>
      <p:cxnSp>
        <p:nvCxnSpPr>
          <p:cNvPr id="32774" name="Straight Connector 2"/>
          <p:cNvCxnSpPr>
            <a:cxnSpLocks noChangeShapeType="1"/>
          </p:cNvCxnSpPr>
          <p:nvPr/>
        </p:nvCxnSpPr>
        <p:spPr bwMode="auto">
          <a:xfrm flipH="1">
            <a:off x="2903538" y="1800225"/>
            <a:ext cx="28575" cy="4208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5" name="Straight Connector 8"/>
          <p:cNvCxnSpPr>
            <a:cxnSpLocks noChangeShapeType="1"/>
          </p:cNvCxnSpPr>
          <p:nvPr/>
        </p:nvCxnSpPr>
        <p:spPr bwMode="auto">
          <a:xfrm flipH="1">
            <a:off x="6132513" y="1800225"/>
            <a:ext cx="28575" cy="4208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t="21922" r="44620" b="26909"/>
          <a:stretch>
            <a:fillRect/>
          </a:stretch>
        </p:blipFill>
        <p:spPr bwMode="auto">
          <a:xfrm>
            <a:off x="0" y="493713"/>
            <a:ext cx="5567363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5567363" y="285750"/>
            <a:ext cx="33083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Getting stuck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in groan zone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leads 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Paralysis by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Analysis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0"/>
              <a:t>(no decisions,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0"/>
              <a:t>frustrations with process,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0"/>
              <a:t>chilling effect for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0"/>
              <a:t>future engagement)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2670" r="20715" b="45654"/>
          <a:stretch>
            <a:fillRect/>
          </a:stretch>
        </p:blipFill>
        <p:spPr bwMode="auto">
          <a:xfrm>
            <a:off x="8274050" y="2405063"/>
            <a:ext cx="8699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7" name="Straight Arrow Connector 7"/>
          <p:cNvCxnSpPr>
            <a:cxnSpLocks noChangeShapeType="1"/>
          </p:cNvCxnSpPr>
          <p:nvPr/>
        </p:nvCxnSpPr>
        <p:spPr bwMode="auto">
          <a:xfrm>
            <a:off x="5567363" y="2816225"/>
            <a:ext cx="593725" cy="0"/>
          </a:xfrm>
          <a:prstGeom prst="straightConnector1">
            <a:avLst/>
          </a:prstGeom>
          <a:noFill/>
          <a:ln w="539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8" name="Straight Connector 4"/>
          <p:cNvCxnSpPr>
            <a:cxnSpLocks noChangeShapeType="1"/>
          </p:cNvCxnSpPr>
          <p:nvPr/>
        </p:nvCxnSpPr>
        <p:spPr bwMode="auto">
          <a:xfrm>
            <a:off x="6161088" y="2405063"/>
            <a:ext cx="0" cy="8239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863" y="5480050"/>
            <a:ext cx="8804275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 avoid paralysis by analysis: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/>
              <a:t>Communities need better processes for collaboration and moving from talk to action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9322" r="20715" b="28114"/>
          <a:stretch>
            <a:fillRect/>
          </a:stretch>
        </p:blipFill>
        <p:spPr bwMode="auto">
          <a:xfrm>
            <a:off x="0" y="280988"/>
            <a:ext cx="90741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ctrTitle"/>
          </p:nvPr>
        </p:nvSpPr>
        <p:spPr>
          <a:xfrm>
            <a:off x="323850" y="152400"/>
            <a:ext cx="8361363" cy="3643313"/>
          </a:xfrm>
        </p:spPr>
        <p:txBody>
          <a:bodyPr/>
          <a:lstStyle/>
          <a:p>
            <a:r>
              <a:rPr lang="en-US" altLang="en-US" sz="4000" b="1" smtClean="0">
                <a:latin typeface="Georgia" panose="02040502050405020303" pitchFamily="18" charset="0"/>
              </a:rPr>
              <a:t>How to build community when there are no easy answers</a:t>
            </a:r>
            <a:r>
              <a:rPr lang="en-US" altLang="en-US" smtClean="0">
                <a:latin typeface="Georgia" panose="02040502050405020303" pitchFamily="18" charset="0"/>
              </a:rPr>
              <a:t/>
            </a:r>
            <a:br>
              <a:rPr lang="en-US" altLang="en-US" smtClean="0">
                <a:latin typeface="Georgia" panose="02040502050405020303" pitchFamily="18" charset="0"/>
              </a:rPr>
            </a:br>
            <a:r>
              <a:rPr lang="en-US" altLang="en-US" sz="3000" smtClean="0">
                <a:latin typeface="Georgia" panose="02040502050405020303" pitchFamily="18" charset="0"/>
              </a:rPr>
              <a:t>May 13, 2015</a:t>
            </a:r>
            <a:br>
              <a:rPr lang="en-US" altLang="en-US" sz="3000" smtClean="0">
                <a:latin typeface="Georgia" panose="02040502050405020303" pitchFamily="18" charset="0"/>
              </a:rPr>
            </a:br>
            <a:r>
              <a:rPr lang="en-US" altLang="en-US" sz="3000" smtClean="0">
                <a:latin typeface="Georgia" panose="02040502050405020303" pitchFamily="18" charset="0"/>
              </a:rPr>
              <a:t>FoCoFutures Forums</a:t>
            </a:r>
          </a:p>
        </p:txBody>
      </p:sp>
      <p:sp>
        <p:nvSpPr>
          <p:cNvPr id="35843" name="Subtitle 2"/>
          <p:cNvSpPr>
            <a:spLocks noGrp="1"/>
          </p:cNvSpPr>
          <p:nvPr>
            <p:ph type="subTitle" idx="1"/>
          </p:nvPr>
        </p:nvSpPr>
        <p:spPr>
          <a:xfrm>
            <a:off x="590550" y="3268663"/>
            <a:ext cx="7827963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2400" i="1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i="1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i="1" smtClean="0">
                <a:solidFill>
                  <a:srgbClr val="006600"/>
                </a:solidFill>
                <a:latin typeface="Calibri" panose="020F0502020204030204" pitchFamily="34" charset="0"/>
              </a:rPr>
              <a:t>Martín Carcasson, Ph.D.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i="1" smtClean="0">
                <a:solidFill>
                  <a:srgbClr val="006600"/>
                </a:solidFill>
                <a:latin typeface="Calibri" panose="020F0502020204030204" pitchFamily="34" charset="0"/>
              </a:rPr>
              <a:t>Director of the Center for Public Deliberation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i="1" smtClean="0">
                <a:solidFill>
                  <a:srgbClr val="006600"/>
                </a:solidFill>
                <a:latin typeface="Calibri" panose="020F0502020204030204" pitchFamily="34" charset="0"/>
              </a:rPr>
              <a:t>Associate Professor, Department of Communication Studies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i="1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367338"/>
            <a:ext cx="38973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log.agentinsure.com/wp-content/uploads/2011/12/Parking-L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"/>
          <a:stretch>
            <a:fillRect/>
          </a:stretch>
        </p:blipFill>
        <p:spPr bwMode="auto">
          <a:xfrm>
            <a:off x="-25400" y="57150"/>
            <a:ext cx="9118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804863" y="446088"/>
            <a:ext cx="7656512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Parking at CSU as a Wicked Problem</a:t>
            </a:r>
          </a:p>
          <a:p>
            <a:pPr algn="ctr" eaLnBrk="1" hangingPunct="1"/>
            <a:r>
              <a:rPr lang="en-US" altLang="en-US" sz="2000"/>
              <a:t>Some things we care about: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84138" y="1692275"/>
            <a:ext cx="1411287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Low cost</a:t>
            </a: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1568450" y="1685925"/>
            <a:ext cx="1347788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Fairness</a:t>
            </a:r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2659063" y="2457450"/>
            <a:ext cx="20701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Convenience/</a:t>
            </a:r>
          </a:p>
          <a:p>
            <a:pPr eaLnBrk="1" hangingPunct="1"/>
            <a:r>
              <a:rPr lang="en-US" altLang="en-US" sz="2200"/>
              <a:t>Low time cost</a:t>
            </a:r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4572000" y="1692275"/>
            <a:ext cx="2582863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Work productivity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7164388" y="1712913"/>
            <a:ext cx="1489075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Flexibility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351213" y="3495675"/>
            <a:ext cx="191135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Environment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-65088" y="2457450"/>
            <a:ext cx="2289176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Aesthetics/</a:t>
            </a:r>
          </a:p>
          <a:p>
            <a:pPr eaLnBrk="1" hangingPunct="1"/>
            <a:r>
              <a:rPr lang="en-US" altLang="en-US" sz="2200"/>
              <a:t>Campus beauty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4894263" y="2438400"/>
            <a:ext cx="34036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/>
              <a:t>Low community impact/</a:t>
            </a:r>
          </a:p>
          <a:p>
            <a:pPr algn="ctr" eaLnBrk="1" hangingPunct="1"/>
            <a:r>
              <a:rPr lang="en-US" altLang="en-US" sz="2200"/>
              <a:t>Good neighbors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5362575" y="3495675"/>
            <a:ext cx="3516313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Consistency/Ease of use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494338" y="4189413"/>
            <a:ext cx="2581275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Works for visitors</a:t>
            </a:r>
          </a:p>
        </p:txBody>
      </p:sp>
      <p:sp>
        <p:nvSpPr>
          <p:cNvPr id="5134" name="TextBox 15"/>
          <p:cNvSpPr txBox="1">
            <a:spLocks noChangeArrowheads="1"/>
          </p:cNvSpPr>
          <p:nvPr/>
        </p:nvSpPr>
        <p:spPr bwMode="auto">
          <a:xfrm>
            <a:off x="76200" y="4830763"/>
            <a:ext cx="27559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Works for students</a:t>
            </a:r>
          </a:p>
        </p:txBody>
      </p:sp>
      <p:sp>
        <p:nvSpPr>
          <p:cNvPr id="5135" name="TextBox 16"/>
          <p:cNvSpPr txBox="1">
            <a:spLocks noChangeArrowheads="1"/>
          </p:cNvSpPr>
          <p:nvPr/>
        </p:nvSpPr>
        <p:spPr bwMode="auto">
          <a:xfrm>
            <a:off x="804863" y="4191000"/>
            <a:ext cx="2174875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Works for staff</a:t>
            </a:r>
          </a:p>
        </p:txBody>
      </p:sp>
      <p:sp>
        <p:nvSpPr>
          <p:cNvPr id="5136" name="TextBox 17"/>
          <p:cNvSpPr txBox="1">
            <a:spLocks noChangeArrowheads="1"/>
          </p:cNvSpPr>
          <p:nvPr/>
        </p:nvSpPr>
        <p:spPr bwMode="auto">
          <a:xfrm>
            <a:off x="3011488" y="4191000"/>
            <a:ext cx="2487612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Works for faculty</a:t>
            </a:r>
          </a:p>
        </p:txBody>
      </p:sp>
      <p:sp>
        <p:nvSpPr>
          <p:cNvPr id="5137" name="TextBox 18"/>
          <p:cNvSpPr txBox="1">
            <a:spLocks noChangeArrowheads="1"/>
          </p:cNvSpPr>
          <p:nvPr/>
        </p:nvSpPr>
        <p:spPr bwMode="auto">
          <a:xfrm>
            <a:off x="3087688" y="1712913"/>
            <a:ext cx="1033462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Safety</a:t>
            </a:r>
          </a:p>
        </p:txBody>
      </p:sp>
      <p:sp>
        <p:nvSpPr>
          <p:cNvPr id="5138" name="TextBox 19"/>
          <p:cNvSpPr txBox="1">
            <a:spLocks noChangeArrowheads="1"/>
          </p:cNvSpPr>
          <p:nvPr/>
        </p:nvSpPr>
        <p:spPr bwMode="auto">
          <a:xfrm>
            <a:off x="2946400" y="4830763"/>
            <a:ext cx="2751138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/>
              <a:t>Works for working parents</a:t>
            </a:r>
          </a:p>
        </p:txBody>
      </p:sp>
      <p:sp>
        <p:nvSpPr>
          <p:cNvPr id="5139" name="TextBox 20"/>
          <p:cNvSpPr txBox="1">
            <a:spLocks noChangeArrowheads="1"/>
          </p:cNvSpPr>
          <p:nvPr/>
        </p:nvSpPr>
        <p:spPr bwMode="auto">
          <a:xfrm>
            <a:off x="5867400" y="4830763"/>
            <a:ext cx="3175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Works for commuters </a:t>
            </a:r>
          </a:p>
        </p:txBody>
      </p:sp>
      <p:sp>
        <p:nvSpPr>
          <p:cNvPr id="5140" name="TextBox 21"/>
          <p:cNvSpPr txBox="1">
            <a:spLocks noChangeArrowheads="1"/>
          </p:cNvSpPr>
          <p:nvPr/>
        </p:nvSpPr>
        <p:spPr bwMode="auto">
          <a:xfrm>
            <a:off x="385763" y="3495675"/>
            <a:ext cx="2522537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Employee morale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7938"/>
            <a:ext cx="8640763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Basic American Values as a Wicked Problem</a:t>
            </a:r>
          </a:p>
        </p:txBody>
      </p:sp>
      <p:sp>
        <p:nvSpPr>
          <p:cNvPr id="6148" name="AutoShape 2" descr="Image result for american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82675" y="2027238"/>
            <a:ext cx="1593850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Freedom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5725" y="3386138"/>
            <a:ext cx="1336675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Justice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8800" y="3386138"/>
            <a:ext cx="2170113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Self-reliance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5600" y="2027238"/>
            <a:ext cx="1501775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Security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225" y="2022475"/>
            <a:ext cx="1484313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Equality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3875" y="3186113"/>
            <a:ext cx="2017713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Community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4063" y="4511675"/>
            <a:ext cx="2147887" cy="4937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Cooperation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4711700"/>
            <a:ext cx="1984375" cy="4937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Democracy</a:t>
            </a:r>
          </a:p>
        </p:txBody>
      </p:sp>
      <p:sp>
        <p:nvSpPr>
          <p:cNvPr id="6157" name="TextBox 6"/>
          <p:cNvSpPr txBox="1">
            <a:spLocks noChangeArrowheads="1"/>
          </p:cNvSpPr>
          <p:nvPr/>
        </p:nvSpPr>
        <p:spPr bwMode="auto">
          <a:xfrm>
            <a:off x="-136525" y="6394450"/>
            <a:ext cx="9442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Values set from www.choices.edu   “Choices for the 21</a:t>
            </a:r>
            <a:r>
              <a:rPr lang="en-US" altLang="en-US" baseline="30000"/>
              <a:t>st</a:t>
            </a:r>
            <a:r>
              <a:rPr lang="en-US" altLang="en-US"/>
              <a:t> Century Education program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4488" y="5210175"/>
            <a:ext cx="1484312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03875" y="3878263"/>
            <a:ext cx="1736725" cy="4921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Tolerance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unherbal.com/wp-content/uploads/2013/02/O-food-photos-overview-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-2" r="4082" b="2"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571750" y="990600"/>
            <a:ext cx="385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WE WANT OUR FOOD TO BE:</a:t>
            </a: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2586038" y="1481138"/>
            <a:ext cx="695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Fresh</a:t>
            </a: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1125538" y="1493838"/>
            <a:ext cx="13192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Inexpensive</a:t>
            </a: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968375" y="2057400"/>
            <a:ext cx="28987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Convenient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(Accessible, Easy to prepare)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7069138" y="1493838"/>
            <a:ext cx="1049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Delicious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5676900" y="1481138"/>
            <a:ext cx="13192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Long lasting</a:t>
            </a:r>
          </a:p>
        </p:txBody>
      </p:sp>
      <p:sp>
        <p:nvSpPr>
          <p:cNvPr id="7177" name="TextBox 11"/>
          <p:cNvSpPr txBox="1">
            <a:spLocks noChangeArrowheads="1"/>
          </p:cNvSpPr>
          <p:nvPr/>
        </p:nvSpPr>
        <p:spPr bwMode="auto">
          <a:xfrm>
            <a:off x="3511550" y="1479550"/>
            <a:ext cx="11541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Nutritious</a:t>
            </a:r>
          </a:p>
        </p:txBody>
      </p:sp>
      <p:sp>
        <p:nvSpPr>
          <p:cNvPr id="7178" name="TextBox 13"/>
          <p:cNvSpPr txBox="1">
            <a:spLocks noChangeArrowheads="1"/>
          </p:cNvSpPr>
          <p:nvPr/>
        </p:nvSpPr>
        <p:spPr bwMode="auto">
          <a:xfrm>
            <a:off x="4095750" y="2032000"/>
            <a:ext cx="23431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Ethically grown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(labor/animal welfare)</a:t>
            </a:r>
          </a:p>
        </p:txBody>
      </p:sp>
      <p:sp>
        <p:nvSpPr>
          <p:cNvPr id="7179" name="TextBox 15"/>
          <p:cNvSpPr txBox="1">
            <a:spLocks noChangeArrowheads="1"/>
          </p:cNvSpPr>
          <p:nvPr/>
        </p:nvSpPr>
        <p:spPr bwMode="auto">
          <a:xfrm>
            <a:off x="4900613" y="1479550"/>
            <a:ext cx="5905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Safe</a:t>
            </a:r>
          </a:p>
        </p:txBody>
      </p:sp>
      <p:sp>
        <p:nvSpPr>
          <p:cNvPr id="7180" name="TextBox 16"/>
          <p:cNvSpPr txBox="1">
            <a:spLocks noChangeArrowheads="1"/>
          </p:cNvSpPr>
          <p:nvPr/>
        </p:nvSpPr>
        <p:spPr bwMode="auto">
          <a:xfrm>
            <a:off x="4691063" y="2787650"/>
            <a:ext cx="2090737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Grown and delivered in a environmentally responsible manner</a:t>
            </a:r>
          </a:p>
        </p:txBody>
      </p:sp>
      <p:sp>
        <p:nvSpPr>
          <p:cNvPr id="7181" name="TextBox 18"/>
          <p:cNvSpPr txBox="1">
            <a:spLocks noChangeArrowheads="1"/>
          </p:cNvSpPr>
          <p:nvPr/>
        </p:nvSpPr>
        <p:spPr bwMode="auto">
          <a:xfrm>
            <a:off x="239713" y="2787650"/>
            <a:ext cx="20574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Supportive of a local economy</a:t>
            </a:r>
          </a:p>
        </p:txBody>
      </p:sp>
      <p:sp>
        <p:nvSpPr>
          <p:cNvPr id="7182" name="TextBox 19"/>
          <p:cNvSpPr txBox="1">
            <a:spLocks noChangeArrowheads="1"/>
          </p:cNvSpPr>
          <p:nvPr/>
        </p:nvSpPr>
        <p:spPr bwMode="auto">
          <a:xfrm>
            <a:off x="968375" y="276225"/>
            <a:ext cx="658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FOOD AS A WICKED PROBLEM</a:t>
            </a:r>
          </a:p>
        </p:txBody>
      </p:sp>
      <p:sp>
        <p:nvSpPr>
          <p:cNvPr id="7183" name="TextBox 20"/>
          <p:cNvSpPr txBox="1">
            <a:spLocks noChangeArrowheads="1"/>
          </p:cNvSpPr>
          <p:nvPr/>
        </p:nvSpPr>
        <p:spPr bwMode="auto">
          <a:xfrm>
            <a:off x="6565900" y="2057400"/>
            <a:ext cx="1200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Our choice</a:t>
            </a:r>
          </a:p>
        </p:txBody>
      </p:sp>
      <p:sp>
        <p:nvSpPr>
          <p:cNvPr id="7184" name="TextBox 21"/>
          <p:cNvSpPr txBox="1">
            <a:spLocks noChangeArrowheads="1"/>
          </p:cNvSpPr>
          <p:nvPr/>
        </p:nvSpPr>
        <p:spPr bwMode="auto">
          <a:xfrm>
            <a:off x="2474913" y="2787650"/>
            <a:ext cx="20574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Supportive of a agriculture community</a:t>
            </a:r>
          </a:p>
        </p:txBody>
      </p:sp>
      <p:sp>
        <p:nvSpPr>
          <p:cNvPr id="7185" name="TextBox 22"/>
          <p:cNvSpPr txBox="1">
            <a:spLocks noChangeArrowheads="1"/>
          </p:cNvSpPr>
          <p:nvPr/>
        </p:nvSpPr>
        <p:spPr bwMode="auto">
          <a:xfrm>
            <a:off x="6934200" y="2787650"/>
            <a:ext cx="2090738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Supportive of efforts to reduce hunger locally and globally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Printer’s Dilemma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en-US" altLang="en-US" smtClean="0"/>
              <a:t>You can have it: </a:t>
            </a:r>
          </a:p>
          <a:p>
            <a:pPr marL="0" indent="0" algn="ctr">
              <a:buFontTx/>
              <a:buNone/>
            </a:pPr>
            <a:r>
              <a:rPr lang="en-US" altLang="en-US" b="1" smtClean="0"/>
              <a:t>Fast</a:t>
            </a:r>
          </a:p>
          <a:p>
            <a:pPr marL="0" indent="0" algn="ctr">
              <a:buFontTx/>
              <a:buNone/>
            </a:pPr>
            <a:r>
              <a:rPr lang="en-US" altLang="en-US" b="1" smtClean="0"/>
              <a:t>Good</a:t>
            </a:r>
          </a:p>
          <a:p>
            <a:pPr marL="0" indent="0" algn="ctr">
              <a:buFontTx/>
              <a:buNone/>
            </a:pPr>
            <a:r>
              <a:rPr lang="en-US" altLang="en-US" b="1" smtClean="0"/>
              <a:t>Or</a:t>
            </a:r>
          </a:p>
          <a:p>
            <a:pPr marL="0" indent="0" algn="ctr">
              <a:buFontTx/>
              <a:buNone/>
            </a:pPr>
            <a:r>
              <a:rPr lang="en-US" altLang="en-US" b="1" smtClean="0"/>
              <a:t>Cheap.</a:t>
            </a:r>
          </a:p>
          <a:p>
            <a:pPr marL="0" indent="0" algn="ctr">
              <a:buFontTx/>
              <a:buNone/>
            </a:pPr>
            <a:endParaRPr lang="en-US" altLang="en-US" smtClean="0"/>
          </a:p>
          <a:p>
            <a:pPr marL="0" indent="0" algn="ctr">
              <a:buFontTx/>
              <a:buNone/>
            </a:pPr>
            <a:r>
              <a:rPr lang="en-US" altLang="en-US" smtClean="0"/>
              <a:t>Pick 2 of the three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3"/>
            <a:ext cx="9123363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207963" y="552450"/>
            <a:ext cx="8915400" cy="609600"/>
          </a:xfrm>
        </p:spPr>
        <p:txBody>
          <a:bodyPr/>
          <a:lstStyle/>
          <a:p>
            <a:r>
              <a:rPr lang="en-US" altLang="en-US" sz="3000" b="1" smtClean="0">
                <a:solidFill>
                  <a:srgbClr val="FFFF00"/>
                </a:solidFill>
                <a:ea typeface="MS PGothic" panose="020B0600070205080204" pitchFamily="34" charset="-128"/>
              </a:rPr>
              <a:t>Competing values in </a:t>
            </a:r>
            <a:br>
              <a:rPr lang="en-US" altLang="en-US" sz="3000" b="1" smtClean="0">
                <a:solidFill>
                  <a:srgbClr val="FFFF00"/>
                </a:solidFill>
                <a:ea typeface="MS PGothic" panose="020B0600070205080204" pitchFamily="34" charset="-128"/>
              </a:rPr>
            </a:br>
            <a:r>
              <a:rPr lang="en-US" altLang="en-US" sz="3000" b="1" smtClean="0">
                <a:solidFill>
                  <a:srgbClr val="FFFF00"/>
                </a:solidFill>
                <a:ea typeface="MS PGothic" panose="020B0600070205080204" pitchFamily="34" charset="-128"/>
              </a:rPr>
              <a:t>improving student success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>
          <a:xfrm>
            <a:off x="354013" y="1393825"/>
            <a:ext cx="8153400" cy="3733800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Quality/High expectations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Affordability/Access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Efficiency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Consistency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Flexibility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Fairness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Completion / Graduation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Innovation</a:t>
            </a:r>
          </a:p>
          <a:p>
            <a:pPr algn="ctr">
              <a:spcBef>
                <a:spcPts val="600"/>
              </a:spcBef>
            </a:pPr>
            <a:r>
              <a:rPr lang="en-US" altLang="en-US" sz="2800" smtClean="0">
                <a:solidFill>
                  <a:srgbClr val="FFFF00"/>
                </a:solidFill>
                <a:ea typeface="MS PGothic" panose="020B0600070205080204" pitchFamily="34" charset="-128"/>
              </a:rPr>
              <a:t>Tradition, Stability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58763" y="274638"/>
            <a:ext cx="8716962" cy="1143000"/>
          </a:xfrm>
        </p:spPr>
        <p:txBody>
          <a:bodyPr/>
          <a:lstStyle/>
          <a:p>
            <a:r>
              <a:rPr lang="en-US" altLang="en-US" b="1" smtClean="0">
                <a:solidFill>
                  <a:srgbClr val="006600"/>
                </a:solidFill>
                <a:latin typeface="Calibri" panose="020F0502020204030204" pitchFamily="34" charset="0"/>
              </a:rPr>
              <a:t>Capitalism as a wicked problem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6600"/>
                </a:solidFill>
                <a:latin typeface="Calibri" panose="020F0502020204030204" pitchFamily="34" charset="0"/>
              </a:rPr>
              <a:t>The “Triple Bottom Line” of </a:t>
            </a:r>
          </a:p>
          <a:p>
            <a:pPr lvl="1"/>
            <a:r>
              <a:rPr lang="en-US" altLang="en-US" smtClean="0">
                <a:solidFill>
                  <a:srgbClr val="006600"/>
                </a:solidFill>
                <a:latin typeface="Calibri" panose="020F0502020204030204" pitchFamily="34" charset="0"/>
              </a:rPr>
              <a:t>Profit   (economics, also tied to jobs and taxes)</a:t>
            </a:r>
          </a:p>
          <a:p>
            <a:pPr lvl="1"/>
            <a:r>
              <a:rPr lang="en-US" altLang="en-US" smtClean="0">
                <a:solidFill>
                  <a:srgbClr val="006600"/>
                </a:solidFill>
                <a:latin typeface="Calibri" panose="020F0502020204030204" pitchFamily="34" charset="0"/>
              </a:rPr>
              <a:t>People  (social justice, equality, fairness)</a:t>
            </a:r>
          </a:p>
          <a:p>
            <a:pPr lvl="1"/>
            <a:r>
              <a:rPr lang="en-US" altLang="en-US" smtClean="0">
                <a:solidFill>
                  <a:srgbClr val="006600"/>
                </a:solidFill>
                <a:latin typeface="Calibri" panose="020F0502020204030204" pitchFamily="34" charset="0"/>
              </a:rPr>
              <a:t>Planet  (environment)</a:t>
            </a:r>
          </a:p>
        </p:txBody>
      </p:sp>
      <p:pic>
        <p:nvPicPr>
          <p:cNvPr id="10244" name="Picture 2" descr="http://travelfoodguru.files.wordpress.com/2012/01/triplebottom-linegraphi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28975"/>
            <a:ext cx="37782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0"/>
  <p:tag name="INCORRECTPOINTVALUE" val="0"/>
  <p:tag name="AUTOADJUSTPARTRANGE" val="True"/>
  <p:tag name="FIBNUMRESULTS" val="5"/>
  <p:tag name="PRRESPONSE2" val="9"/>
  <p:tag name="PRRESPONSE6" val="5"/>
  <p:tag name="PRRESPONSE10" val="1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1"/>
  <p:tag name="INCLUDEPPT" val="True"/>
  <p:tag name="REALTIMEBACKUPPATH" val="(None)"/>
  <p:tag name="FIBDISPLAYRESULTS" val="True"/>
  <p:tag name="PRRESPONSE3" val="8"/>
  <p:tag name="PRRESPONSE8" val="3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POWERPOINTVERSION" val="14.0"/>
  <p:tag name="TPSTANDARDS" val=""/>
  <p:tag name="TASKPANEKEY" val="836f3ce2-fd7c-4a72-b7bb-737ec20a13af"/>
  <p:tag name="LUIDIAENABLED" val="False"/>
  <p:tag name="EXPANDSHOWBAR" val="True"/>
  <p:tag name="WASPOLLED" val="6C0917FAF12D485A9B4EAABFBCA4E36D"/>
  <p:tag name="TPVERSION" val="5"/>
  <p:tag name="TPFULLVERSION" val="5.3.1.3337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11520</TotalTime>
  <Words>708</Words>
  <Application>Microsoft Office PowerPoint</Application>
  <PresentationFormat>On-screen Show (4:3)</PresentationFormat>
  <Paragraphs>197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Georgia</vt:lpstr>
      <vt:lpstr>Calibri</vt:lpstr>
      <vt:lpstr>MS PGothic</vt:lpstr>
      <vt:lpstr>Default Design</vt:lpstr>
      <vt:lpstr>How to build community when there are no easy answers May 13, 2015 FoCoFuture Forums</vt:lpstr>
      <vt:lpstr>CPD Projects, 2006-2015</vt:lpstr>
      <vt:lpstr>PowerPoint Presentation</vt:lpstr>
      <vt:lpstr>PowerPoint Presentation</vt:lpstr>
      <vt:lpstr>Basic American Values as a Wicked Problem</vt:lpstr>
      <vt:lpstr>PowerPoint Presentation</vt:lpstr>
      <vt:lpstr>The Printer’s Dilemma</vt:lpstr>
      <vt:lpstr>Competing values in  improving student success</vt:lpstr>
      <vt:lpstr>Capitalism as a wicked problem</vt:lpstr>
      <vt:lpstr>PowerPoint Presentation</vt:lpstr>
      <vt:lpstr>Causes of Poor Public Discourse</vt:lpstr>
      <vt:lpstr>PowerPoint Presentation</vt:lpstr>
      <vt:lpstr>Causes of Poor Public Discourse</vt:lpstr>
      <vt:lpstr>PowerPoint Presentation</vt:lpstr>
      <vt:lpstr>Causes of Poor Public Discourse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build community when there are no easy answers May 13, 2015 FoCoFutures Forums</vt:lpstr>
    </vt:vector>
  </TitlesOfParts>
  <Company>Colorado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mcarcas</dc:creator>
  <cp:lastModifiedBy>Diana Hutchinson</cp:lastModifiedBy>
  <cp:revision>192</cp:revision>
  <cp:lastPrinted>2015-02-08T22:16:28Z</cp:lastPrinted>
  <dcterms:created xsi:type="dcterms:W3CDTF">2007-08-03T12:43:56Z</dcterms:created>
  <dcterms:modified xsi:type="dcterms:W3CDTF">2015-05-13T20:12:23Z</dcterms:modified>
</cp:coreProperties>
</file>