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4" r:id="rId2"/>
    <p:sldMasterId id="2147483687" r:id="rId3"/>
    <p:sldMasterId id="2147483690" r:id="rId4"/>
    <p:sldMasterId id="2147483694" r:id="rId5"/>
    <p:sldMasterId id="2147483698" r:id="rId6"/>
    <p:sldMasterId id="2147483702" r:id="rId7"/>
    <p:sldMasterId id="2147483705" r:id="rId8"/>
    <p:sldMasterId id="2147483708" r:id="rId9"/>
    <p:sldMasterId id="2147483712" r:id="rId10"/>
  </p:sldMasterIdLst>
  <p:notesMasterIdLst>
    <p:notesMasterId r:id="rId30"/>
  </p:notesMasterIdLst>
  <p:handoutMasterIdLst>
    <p:handoutMasterId r:id="rId31"/>
  </p:handoutMasterIdLst>
  <p:sldIdLst>
    <p:sldId id="494" r:id="rId11"/>
    <p:sldId id="495" r:id="rId12"/>
    <p:sldId id="496" r:id="rId13"/>
    <p:sldId id="497" r:id="rId14"/>
    <p:sldId id="498" r:id="rId15"/>
    <p:sldId id="500" r:id="rId16"/>
    <p:sldId id="499" r:id="rId17"/>
    <p:sldId id="501" r:id="rId18"/>
    <p:sldId id="510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2" r:id="rId28"/>
    <p:sldId id="36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649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780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08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039" algn="l" defTabSz="9142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5046"/>
    </p:cViewPr>
  </p:sorterViewPr>
  <p:notesViewPr>
    <p:cSldViewPr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03222AD-C153-466B-B65C-3712EB9AE06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A0B9E45-88F5-48CB-9CC7-480DE9DA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F090D9-59D3-414E-9A95-2D0A812A1F5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699DDD-D8ED-4C01-851C-065722F05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E2A2C8-A5E7-4393-9638-DF6CF6DACEAB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11197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35% in combined</a:t>
            </a:r>
            <a:r>
              <a:rPr lang="en-US" baseline="0" dirty="0" smtClean="0"/>
              <a:t> educational services and health care and social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lets look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CBE2-D056-4292-BFB5-BFE6FCFDF1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3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CBE2-D056-4292-BFB5-BFE6FCFDF1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9"/>
            <a:ext cx="8251031" cy="162631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6"/>
            <a:ext cx="7715250" cy="1752451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6"/>
            <a:ext cx="7715250" cy="1752451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4" tIns="32132" rIns="64264" bIns="32132"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7"/>
            <a:ext cx="7715250" cy="1752451"/>
          </a:xfrm>
          <a:prstGeom prst="rect">
            <a:avLst/>
          </a:prstGeom>
        </p:spPr>
        <p:txBody>
          <a:bodyPr vert="horz" lIns="64264" tIns="32132" rIns="64264" bIns="32132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4" tIns="32132" rIns="64264" bIns="32132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64" tIns="32132" rIns="64264" bIns="32132" anchor="b"/>
          <a:lstStyle>
            <a:lvl1pPr algn="l">
              <a:defRPr sz="4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64" tIns="32132" rIns="64264" bIns="32132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64" tIns="32132" rIns="64264" bIns="32132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64" tIns="32132" rIns="64264" bIns="32132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1" tIns="32130" rIns="64261" bIns="32130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8"/>
            <a:ext cx="7715250" cy="1752451"/>
          </a:xfrm>
          <a:prstGeom prst="rect">
            <a:avLst/>
          </a:prstGeom>
        </p:spPr>
        <p:txBody>
          <a:bodyPr vert="horz" lIns="64261" tIns="32130" rIns="64261" bIns="32130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1" tIns="32130" rIns="64261" bIns="32130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61" tIns="32130" rIns="64261" bIns="32130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61" tIns="32130" rIns="64261" bIns="32130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09" y="322596"/>
            <a:ext cx="3883298" cy="1986855"/>
          </a:xfrm>
          <a:prstGeom prst="rect">
            <a:avLst/>
          </a:prstGeom>
        </p:spPr>
        <p:txBody>
          <a:bodyPr lIns="64258" tIns="32128" rIns="64258" bIns="32128"/>
          <a:lstStyle>
            <a:lvl1pPr algn="l">
              <a:defRPr sz="34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09" y="1401963"/>
            <a:ext cx="3883298" cy="4505027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4786313" y="321469"/>
            <a:ext cx="3857625" cy="5572125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09" y="322586"/>
            <a:ext cx="3883298" cy="5571008"/>
          </a:xfrm>
          <a:prstGeom prst="rect">
            <a:avLst/>
          </a:prstGeom>
        </p:spPr>
        <p:txBody>
          <a:bodyPr lIns="64258" tIns="32128" rIns="64258" bIns="32128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4786313" y="321469"/>
            <a:ext cx="3857625" cy="5572125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26" y="2839641"/>
            <a:ext cx="7715250" cy="482203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312539"/>
            <a:ext cx="7715250" cy="880824"/>
          </a:xfrm>
          <a:prstGeom prst="rect">
            <a:avLst/>
          </a:prstGeom>
        </p:spPr>
        <p:txBody>
          <a:bodyPr lIns="64255" tIns="32126" rIns="64255" bIns="32126"/>
          <a:lstStyle>
            <a:lvl1pPr algn="l">
              <a:defRPr sz="42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4" y="1285886"/>
            <a:ext cx="7715250" cy="1071563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484" y="3429011"/>
            <a:ext cx="7715250" cy="1071563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07" y="312540"/>
            <a:ext cx="7552283" cy="598288"/>
          </a:xfrm>
          <a:prstGeom prst="rect">
            <a:avLst/>
          </a:prstGeom>
        </p:spPr>
        <p:txBody>
          <a:bodyPr lIns="64255" tIns="32126" rIns="64255" bIns="32126"/>
          <a:lstStyle>
            <a:lvl1pPr algn="l">
              <a:defRPr sz="34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2786063"/>
            <a:ext cx="8228707" cy="2964656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647" y="1017984"/>
            <a:ext cx="8228707" cy="2964656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_in_co_4x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7"/>
            <a:ext cx="9161859" cy="6871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195525"/>
            <a:ext cx="2893219" cy="501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 bwMode="auto">
          <a:xfrm>
            <a:off x="767965" y="1875246"/>
            <a:ext cx="1071563" cy="1071563"/>
          </a:xfrm>
          <a:prstGeom prst="rect">
            <a:avLst/>
          </a:prstGeom>
          <a:solidFill>
            <a:srgbClr val="14943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714376" y="1500193"/>
            <a:ext cx="2946797" cy="341876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dirty="0" err="1" smtClean="0"/>
              <a:t>brandCOLORADO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7961" y="321481"/>
            <a:ext cx="5357813" cy="660037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sz="3900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3900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160996" y="1875246"/>
            <a:ext cx="1071563" cy="1071563"/>
          </a:xfrm>
          <a:prstGeom prst="rect">
            <a:avLst/>
          </a:prstGeom>
          <a:solidFill>
            <a:srgbClr val="4A535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3554027" y="1875246"/>
            <a:ext cx="1071563" cy="1071563"/>
          </a:xfrm>
          <a:prstGeom prst="rect">
            <a:avLst/>
          </a:prstGeom>
          <a:solidFill>
            <a:srgbClr val="C7C9C9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947059" y="1875246"/>
            <a:ext cx="1071563" cy="107156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535D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67965" y="3214699"/>
            <a:ext cx="1071563" cy="1071563"/>
          </a:xfrm>
          <a:prstGeom prst="rect">
            <a:avLst/>
          </a:prstGeom>
          <a:solidFill>
            <a:srgbClr val="E95F1A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160996" y="3214699"/>
            <a:ext cx="1071563" cy="1071563"/>
          </a:xfrm>
          <a:prstGeom prst="rect">
            <a:avLst/>
          </a:prstGeom>
          <a:solidFill>
            <a:srgbClr val="523F2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554027" y="3214699"/>
            <a:ext cx="1071563" cy="1071563"/>
          </a:xfrm>
          <a:prstGeom prst="rect">
            <a:avLst/>
          </a:prstGeom>
          <a:solidFill>
            <a:srgbClr val="5EB7E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14375" y="4875611"/>
            <a:ext cx="7822406" cy="1465303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You may also choose to use your department’s extended color palette in this presentation.</a:t>
            </a:r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When inserting lockups into keynote slide presentations, use </a:t>
            </a:r>
            <a:r>
              <a:rPr lang="en-US" sz="1300" dirty="0" err="1" smtClean="0"/>
              <a:t>png</a:t>
            </a:r>
            <a:r>
              <a:rPr lang="en-US" sz="1300" baseline="0" dirty="0" smtClean="0"/>
              <a:t> </a:t>
            </a:r>
            <a:r>
              <a:rPr lang="en-US" sz="1300" baseline="0" dirty="0" err="1" smtClean="0"/>
              <a:t>rgb</a:t>
            </a:r>
            <a:r>
              <a:rPr lang="en-US" sz="1300" baseline="0" dirty="0" smtClean="0"/>
              <a:t> </a:t>
            </a:r>
            <a:r>
              <a:rPr lang="en-US" sz="1300" baseline="0" smtClean="0"/>
              <a:t>300 medium </a:t>
            </a:r>
            <a:r>
              <a:rPr lang="en-US" sz="1300" baseline="0" dirty="0" smtClean="0"/>
              <a:t>file </a:t>
            </a:r>
            <a:r>
              <a:rPr lang="en-US" sz="1300" dirty="0" smtClean="0"/>
              <a:t>for the crispest result. You will need to scale this image down to the appropriate size. To preserve height-to-width ratio </a:t>
            </a:r>
            <a:r>
              <a:rPr lang="en-US" sz="1300" baseline="0" dirty="0" smtClean="0"/>
              <a:t>hold, “shift” while scaling.</a:t>
            </a: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22283" y="1500193"/>
            <a:ext cx="2035969" cy="618875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dirty="0" smtClean="0"/>
              <a:t>DOLA shield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6875871" y="1875246"/>
            <a:ext cx="1071563" cy="1071563"/>
          </a:xfrm>
          <a:prstGeom prst="rect">
            <a:avLst/>
          </a:prstGeom>
          <a:solidFill>
            <a:srgbClr val="3266B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875871" y="3214699"/>
            <a:ext cx="1071563" cy="1071563"/>
          </a:xfrm>
          <a:prstGeom prst="rect">
            <a:avLst/>
          </a:prstGeom>
          <a:solidFill>
            <a:srgbClr val="F6323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 bwMode="auto">
          <a:xfrm rot="5400000">
            <a:off x="5242286" y="3080742"/>
            <a:ext cx="2410457" cy="558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C7C9C9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 userDrawn="1"/>
        </p:nvSpPr>
        <p:spPr>
          <a:xfrm>
            <a:off x="2160996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92/102/112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67965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0/149/58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3554027" y="2170880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208/210/211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7965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239/117/33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160996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101/80/60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3554027" y="3510331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4947059" y="2170880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6875871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64/124/202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6875871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246/50/62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67961" y="321481"/>
            <a:ext cx="5357813" cy="660037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sz="3900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39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14375" y="4875611"/>
            <a:ext cx="7822406" cy="1465303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You may also choose to use your department’s extended color palette in this presentation.</a:t>
            </a:r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When inserting lockups into keynote slide presentations, use </a:t>
            </a:r>
            <a:r>
              <a:rPr lang="en-US" sz="1300" dirty="0" err="1" smtClean="0"/>
              <a:t>png</a:t>
            </a:r>
            <a:r>
              <a:rPr lang="en-US" sz="1300" baseline="0" dirty="0" smtClean="0"/>
              <a:t> </a:t>
            </a:r>
            <a:r>
              <a:rPr lang="en-US" sz="1300" baseline="0" dirty="0" err="1" smtClean="0"/>
              <a:t>rgb</a:t>
            </a:r>
            <a:r>
              <a:rPr lang="en-US" sz="1300" baseline="0" dirty="0" smtClean="0"/>
              <a:t> </a:t>
            </a:r>
            <a:r>
              <a:rPr lang="en-US" sz="1300" baseline="0" smtClean="0"/>
              <a:t>300 medium </a:t>
            </a:r>
            <a:r>
              <a:rPr lang="en-US" sz="1300" baseline="0" dirty="0" smtClean="0"/>
              <a:t>file </a:t>
            </a:r>
            <a:r>
              <a:rPr lang="en-US" sz="1300" dirty="0" smtClean="0"/>
              <a:t>for the crispest result. You will need to scale this image down to the appropriate size. To preserve height-to-width ratio </a:t>
            </a:r>
            <a:r>
              <a:rPr lang="en-US" sz="1300" baseline="0" dirty="0" smtClean="0"/>
              <a:t>hold, “shift” while scaling.</a:t>
            </a: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3554027" y="3510331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 descr="M:\EDO Communications\DOLA Branding\DOLA Branding Team &amp; Process\Color Palettes &amp; Shields\DOLA-Palet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20" t="63537" r="11241" b="8877"/>
          <a:stretch/>
        </p:blipFill>
        <p:spPr bwMode="auto">
          <a:xfrm>
            <a:off x="2428875" y="998016"/>
            <a:ext cx="4232672" cy="38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732359" y="1116942"/>
            <a:ext cx="2035969" cy="341876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algn="ctr"/>
            <a:r>
              <a:rPr lang="en-US" dirty="0" smtClean="0"/>
              <a:t>DOLA palette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2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4200" b="0">
                <a:solidFill>
                  <a:srgbClr val="EF75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457130" indent="-457130">
              <a:spcBef>
                <a:spcPts val="1200"/>
              </a:spcBef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800" baseline="0">
                <a:solidFill>
                  <a:srgbClr val="53585F"/>
                </a:solidFill>
              </a:defRPr>
            </a:lvl1pPr>
            <a:lvl2pPr marL="617835" indent="-457130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400">
                <a:solidFill>
                  <a:srgbClr val="53585F"/>
                </a:solidFill>
              </a:defRPr>
            </a:lvl2pPr>
            <a:lvl3pPr marL="664255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000">
                <a:solidFill>
                  <a:srgbClr val="53585F"/>
                </a:solidFill>
              </a:defRPr>
            </a:lvl3pPr>
            <a:lvl4pPr marL="824960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800">
                <a:solidFill>
                  <a:srgbClr val="53585F"/>
                </a:solidFill>
              </a:defRPr>
            </a:lvl4pPr>
            <a:lvl5pPr marL="928522" indent="-285707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600"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eorgetow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8" t="1701" r="5241" b="1701"/>
          <a:stretch>
            <a:fillRect/>
          </a:stretch>
        </p:blipFill>
        <p:spPr bwMode="auto">
          <a:xfrm>
            <a:off x="455416" y="325936"/>
            <a:ext cx="3898925" cy="559333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4" name="Picture 2" descr="fall_in_co_4x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t="122" r="64" b="11899"/>
          <a:stretch>
            <a:fillRect/>
          </a:stretch>
        </p:blipFill>
        <p:spPr bwMode="auto">
          <a:xfrm>
            <a:off x="4796362" y="324821"/>
            <a:ext cx="3900041" cy="25773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5" name="Picture 3" descr="convention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0" b="7001"/>
          <a:stretch>
            <a:fillRect/>
          </a:stretch>
        </p:blipFill>
        <p:spPr bwMode="auto">
          <a:xfrm>
            <a:off x="4795245" y="3343053"/>
            <a:ext cx="3902273" cy="257621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  <a:prstGeom prst="rect">
            <a:avLst/>
          </a:prstGeom>
        </p:spPr>
        <p:txBody>
          <a:bodyPr lIns="91425" tIns="45713" rIns="91425" bIns="45713"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3095DE33-CC7B-4FAF-96BE-4C7A316C8F4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FCB89ACF-335E-46D8-8CF2-544DA2A7F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964781"/>
            <a:ext cx="6400354" cy="1674316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8"/>
            <a:ext cx="8251031" cy="162631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4071938"/>
            <a:ext cx="6400354" cy="1567160"/>
          </a:xfrm>
          <a:prstGeom prst="rect">
            <a:avLst/>
          </a:prstGeom>
        </p:spPr>
        <p:txBody>
          <a:bodyPr vert="horz" lIns="64270" tIns="32135" rIns="64270" bIns="32135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3" y="6268644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C667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56" indent="-24105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04" indent="16070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07" indent="32140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11" indent="48211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16" indent="64281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C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3" y="6268644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10688" hangingPunct="0">
              <a:defRPr/>
            </a:pPr>
            <a:endParaRPr lang="en-US" sz="150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6" y="6327033"/>
            <a:ext cx="2839640" cy="4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56" indent="-241056" algn="l" defTabSz="410688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04" indent="160704" algn="l" defTabSz="410688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07" indent="321407" algn="l" defTabSz="410688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11" indent="482111" algn="l" defTabSz="410688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16" indent="642816" algn="l" defTabSz="410688" rtl="0" eaLnBrk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224" algn="l" defTabSz="410688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631" algn="l" defTabSz="410688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041" algn="l" defTabSz="410688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447" algn="l" defTabSz="410688" rtl="0" fontAlgn="base" hangingPunct="0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30"/>
          <a:stretch>
            <a:fillRect/>
          </a:stretch>
        </p:blipFill>
        <p:spPr bwMode="auto">
          <a:xfrm>
            <a:off x="5" y="1"/>
            <a:ext cx="9161859" cy="5720880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4" y="0"/>
            <a:ext cx="9161859" cy="57339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732489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4" y="5723930"/>
            <a:ext cx="9161859" cy="11444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281" y="284634"/>
            <a:ext cx="2331765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_dola__dept_300_rgb.png"/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0" y="5999421"/>
            <a:ext cx="3406139" cy="5906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91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83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174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565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44" indent="-241044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96" indent="160696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91" indent="321391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86" indent="482086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83" indent="642783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174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565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959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348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732490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" y="5723935"/>
            <a:ext cx="9161859" cy="11463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281" y="284634"/>
            <a:ext cx="2331765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dola__dept_300_rgb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1" y="5999422"/>
            <a:ext cx="3406139" cy="5906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74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50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124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500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32" indent="-241032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88" indent="160688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74" indent="321374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62" indent="482062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50" indent="64275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124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50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877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25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5C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6" y="6268647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6" y="6327033"/>
            <a:ext cx="2839640" cy="49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57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17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075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434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20" indent="-241020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79" indent="160679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57" indent="321357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38" indent="482038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17" indent="642717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075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434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794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151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7" y="6268648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853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3" tIns="35703" rIns="35703" bIns="35703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53C1D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41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84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025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368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08" indent="-241008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71" indent="16067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41" indent="32134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13" indent="482013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84" indent="642684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025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368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71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052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8" y="6268649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DC1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1" tIns="35701" rIns="35701" bIns="35701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24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51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975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302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96" indent="-240996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63" indent="160663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24" indent="321324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88" indent="481988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51" indent="642651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975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302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628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954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9" y="6268650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>
            <a:off x="4799709" y="327050"/>
            <a:ext cx="3874369" cy="5577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1D3D3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699" tIns="35699" rIns="35699" bIns="3569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08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18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925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237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84" indent="-240984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55" indent="16065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08" indent="321308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63" indent="481963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18" indent="642618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92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237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546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85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10" y="2571750"/>
            <a:ext cx="9161859" cy="428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697" tIns="35697" rIns="35697" bIns="3569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215062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291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585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876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171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71" indent="-24097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47" indent="160647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291" indent="32129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38" indent="481938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585" indent="642585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876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17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464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756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275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552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826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105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59" indent="-240959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39" indent="160639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275" indent="321275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13" indent="481913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552" indent="642552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826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105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382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658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4114803"/>
            <a:ext cx="7715250" cy="17524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Elizabeth Garner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State Demography Office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Colorado Department of Local Affairs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2015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www.colorado.gov/demography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762000"/>
            <a:ext cx="7715250" cy="1676400"/>
          </a:xfrm>
        </p:spPr>
        <p:txBody>
          <a:bodyPr/>
          <a:lstStyle/>
          <a:p>
            <a:r>
              <a:rPr lang="en-US" sz="5400" dirty="0" smtClean="0"/>
              <a:t>Who Is Fort Collins</a:t>
            </a:r>
            <a:endParaRPr lang="en-US" sz="5400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15250" cy="1143000"/>
          </a:xfrm>
        </p:spPr>
        <p:txBody>
          <a:bodyPr/>
          <a:lstStyle/>
          <a:p>
            <a:r>
              <a:rPr lang="en-US" dirty="0" smtClean="0">
                <a:solidFill>
                  <a:srgbClr val="EF7521"/>
                </a:solidFill>
              </a:rPr>
              <a:t>By the Numbers</a:t>
            </a:r>
            <a:endParaRPr lang="en-US" dirty="0">
              <a:solidFill>
                <a:srgbClr val="EF7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3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191"/>
            <a:ext cx="8839200" cy="67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07" y="1091436"/>
            <a:ext cx="4301511" cy="50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270" y="1676398"/>
            <a:ext cx="4633768" cy="385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93" y="0"/>
            <a:ext cx="7715250" cy="878681"/>
          </a:xfrm>
        </p:spPr>
        <p:txBody>
          <a:bodyPr/>
          <a:lstStyle/>
          <a:p>
            <a:r>
              <a:rPr lang="en-US" dirty="0" smtClean="0"/>
              <a:t>Fort Collins Commuting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8305800" y="3200400"/>
            <a:ext cx="685800" cy="40232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305800" y="4648200"/>
            <a:ext cx="6858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467600" y="2743200"/>
            <a:ext cx="838200" cy="4572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67600" y="4114800"/>
            <a:ext cx="838200" cy="3810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1301352"/>
          </a:xfrm>
        </p:spPr>
        <p:txBody>
          <a:bodyPr/>
          <a:lstStyle/>
          <a:p>
            <a:pPr algn="ctr"/>
            <a:r>
              <a:rPr lang="en-US" dirty="0" smtClean="0"/>
              <a:t>Percent of the Population </a:t>
            </a:r>
            <a:r>
              <a:rPr lang="en-US" dirty="0" smtClean="0"/>
              <a:t>25+ </a:t>
            </a:r>
            <a:r>
              <a:rPr lang="en-US" dirty="0" smtClean="0"/>
              <a:t>with a Bachelor’s </a:t>
            </a:r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1"/>
            <a:ext cx="7944296" cy="2590800"/>
          </a:xfrm>
        </p:spPr>
        <p:txBody>
          <a:bodyPr/>
          <a:lstStyle/>
          <a:p>
            <a:pPr lvl="1"/>
            <a:r>
              <a:rPr lang="en-US" sz="3200" b="1" dirty="0" smtClean="0"/>
              <a:t>Fort Collins 52% 			Colorado - 37%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15250" cy="878681"/>
          </a:xfrm>
        </p:spPr>
        <p:txBody>
          <a:bodyPr/>
          <a:lstStyle/>
          <a:p>
            <a:r>
              <a:rPr lang="en-US" sz="4400" dirty="0" smtClean="0"/>
              <a:t>Median Household Income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9454"/>
            <a:ext cx="8839200" cy="4607719"/>
          </a:xfrm>
        </p:spPr>
        <p:txBody>
          <a:bodyPr/>
          <a:lstStyle/>
          <a:p>
            <a:r>
              <a:rPr lang="en-US" sz="3600" dirty="0" smtClean="0"/>
              <a:t>Fort Collins $53,780	Colorado $58,433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60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8392716" cy="1301352"/>
          </a:xfrm>
        </p:spPr>
        <p:txBody>
          <a:bodyPr/>
          <a:lstStyle/>
          <a:p>
            <a:pPr algn="ctr"/>
            <a:r>
              <a:rPr lang="en-US" sz="4400" dirty="0" smtClean="0"/>
              <a:t>Median value of owner occupied housing unit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2362200"/>
            <a:ext cx="7715250" cy="3584973"/>
          </a:xfrm>
        </p:spPr>
        <p:txBody>
          <a:bodyPr/>
          <a:lstStyle/>
          <a:p>
            <a:r>
              <a:rPr lang="en-US" sz="3600" dirty="0" smtClean="0"/>
              <a:t>Fort Collins – $247,800</a:t>
            </a:r>
          </a:p>
          <a:p>
            <a:r>
              <a:rPr lang="en-US" sz="3600" dirty="0" smtClean="0"/>
              <a:t>Colorado – $236,200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50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1987152"/>
          </a:xfrm>
        </p:spPr>
        <p:txBody>
          <a:bodyPr/>
          <a:lstStyle/>
          <a:p>
            <a:r>
              <a:rPr lang="en-US" dirty="0" smtClean="0"/>
              <a:t>Percent of Households Paying more than 30% of their income on housing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2667000"/>
            <a:ext cx="7715250" cy="3280173"/>
          </a:xfrm>
        </p:spPr>
        <p:txBody>
          <a:bodyPr/>
          <a:lstStyle/>
          <a:p>
            <a:r>
              <a:rPr lang="en-US" sz="4400" dirty="0" smtClean="0"/>
              <a:t>Fort Collins – 27.9%</a:t>
            </a:r>
          </a:p>
          <a:p>
            <a:r>
              <a:rPr lang="en-US" sz="4400" dirty="0" smtClean="0"/>
              <a:t>Colorado – 30.2%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66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1987152"/>
          </a:xfrm>
        </p:spPr>
        <p:txBody>
          <a:bodyPr/>
          <a:lstStyle/>
          <a:p>
            <a:pPr algn="ctr"/>
            <a:r>
              <a:rPr lang="en-US" dirty="0" smtClean="0"/>
              <a:t>Percent of renter households paying more than 30% of income on 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2667000"/>
            <a:ext cx="7715250" cy="3280173"/>
          </a:xfrm>
        </p:spPr>
        <p:txBody>
          <a:bodyPr/>
          <a:lstStyle/>
          <a:p>
            <a:r>
              <a:rPr lang="en-US" sz="4400" dirty="0" smtClean="0"/>
              <a:t>Fort Collins – 58.2%</a:t>
            </a:r>
          </a:p>
          <a:p>
            <a:r>
              <a:rPr lang="en-US" sz="4400" dirty="0" smtClean="0"/>
              <a:t>Colorado – 51.9%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42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393"/>
            <a:ext cx="7715250" cy="1353207"/>
          </a:xfrm>
        </p:spPr>
        <p:txBody>
          <a:bodyPr/>
          <a:lstStyle/>
          <a:p>
            <a:pPr algn="ctr"/>
            <a:r>
              <a:rPr lang="en-US" dirty="0" smtClean="0"/>
              <a:t>Larimer County Population Forecast for 2040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15250" cy="838200"/>
          </a:xfrm>
        </p:spPr>
        <p:txBody>
          <a:bodyPr/>
          <a:lstStyle/>
          <a:p>
            <a:r>
              <a:rPr lang="en-US" sz="5400" dirty="0" smtClean="0"/>
              <a:t>471,000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5770"/>
            <a:ext cx="6187966" cy="478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5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1525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To Ponder in My Community</a:t>
            </a:r>
            <a:endParaRPr lang="en-US" sz="3600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457646" y="685800"/>
            <a:ext cx="8152954" cy="5486400"/>
          </a:xfrm>
        </p:spPr>
        <p:txBody>
          <a:bodyPr>
            <a:normAutofit fontScale="92500" lnSpcReduction="10000"/>
          </a:bodyPr>
          <a:lstStyle/>
          <a:p>
            <a:pPr marL="457130" lvl="1">
              <a:buSzPct val="105000"/>
              <a:buFont typeface="Arial" panose="020B0604020202020204" pitchFamily="34" charset="0"/>
              <a:buChar char="•"/>
            </a:pPr>
            <a:r>
              <a:rPr lang="en-US" sz="3100" dirty="0" smtClean="0"/>
              <a:t>Can we manage more growth?</a:t>
            </a:r>
          </a:p>
          <a:p>
            <a:pPr marL="457130" lvl="1">
              <a:buSzPct val="105000"/>
              <a:buFont typeface="Arial" panose="020B0604020202020204" pitchFamily="34" charset="0"/>
              <a:buChar char="•"/>
            </a:pPr>
            <a:r>
              <a:rPr lang="en-US" sz="3100" dirty="0" smtClean="0"/>
              <a:t>Can </a:t>
            </a:r>
            <a:r>
              <a:rPr lang="en-US" sz="3100" dirty="0"/>
              <a:t>we compete for best and brightest?</a:t>
            </a:r>
          </a:p>
          <a:p>
            <a:pPr lvl="1"/>
            <a:r>
              <a:rPr lang="en-US" sz="2700" dirty="0" smtClean="0"/>
              <a:t>Maintaining Economic and Amenity Advantages</a:t>
            </a:r>
          </a:p>
          <a:p>
            <a:r>
              <a:rPr lang="en-US" sz="3100" dirty="0" smtClean="0"/>
              <a:t>Can we </a:t>
            </a:r>
            <a:r>
              <a:rPr lang="en-US" sz="3100" dirty="0"/>
              <a:t>m</a:t>
            </a:r>
            <a:r>
              <a:rPr lang="en-US" sz="3100" dirty="0" smtClean="0"/>
              <a:t>anage </a:t>
            </a:r>
            <a:r>
              <a:rPr lang="en-US" sz="3100" dirty="0"/>
              <a:t>g</a:t>
            </a:r>
            <a:r>
              <a:rPr lang="en-US" sz="3100" dirty="0" smtClean="0"/>
              <a:t>rowth </a:t>
            </a:r>
            <a:r>
              <a:rPr lang="en-US" sz="3100" dirty="0"/>
              <a:t>in high and low skill/wage service jobs – bifurcation </a:t>
            </a:r>
            <a:r>
              <a:rPr lang="en-US" sz="3100" dirty="0" smtClean="0"/>
              <a:t>?</a:t>
            </a:r>
            <a:endParaRPr lang="en-US" sz="3100" dirty="0"/>
          </a:p>
          <a:p>
            <a:r>
              <a:rPr lang="en-US" sz="3100" dirty="0" smtClean="0"/>
              <a:t>Are we ready for more racial and ethnic diversity?</a:t>
            </a:r>
            <a:endParaRPr lang="en-US" sz="3100" dirty="0"/>
          </a:p>
          <a:p>
            <a:r>
              <a:rPr lang="en-US" sz="3100" dirty="0" smtClean="0"/>
              <a:t>Are we set to cope </a:t>
            </a:r>
            <a:r>
              <a:rPr lang="en-US" sz="3100" dirty="0"/>
              <a:t>with opportunities and challenges of an aging </a:t>
            </a:r>
            <a:r>
              <a:rPr lang="en-US" sz="3100" dirty="0" smtClean="0"/>
              <a:t>population?</a:t>
            </a:r>
            <a:endParaRPr lang="en-US" sz="3100" dirty="0"/>
          </a:p>
          <a:p>
            <a:r>
              <a:rPr lang="en-US" sz="3100" dirty="0" smtClean="0"/>
              <a:t>How could downward pressure on household income impact our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15250" cy="990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56327" y="1219200"/>
            <a:ext cx="7715250" cy="4572000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>
              <a:spcBef>
                <a:spcPts val="1800"/>
              </a:spcBef>
            </a:pPr>
            <a:r>
              <a:rPr lang="en-US" sz="3200" dirty="0"/>
              <a:t>State Demography Office</a:t>
            </a:r>
          </a:p>
          <a:p>
            <a:pPr marL="0" indent="0">
              <a:spcBef>
                <a:spcPts val="1800"/>
              </a:spcBef>
            </a:pPr>
            <a:r>
              <a:rPr lang="en-US" sz="3200" dirty="0"/>
              <a:t>Department of Local Affairs</a:t>
            </a:r>
          </a:p>
          <a:p>
            <a:pPr marL="0" indent="0">
              <a:spcBef>
                <a:spcPts val="1800"/>
              </a:spcBef>
            </a:pPr>
            <a:r>
              <a:rPr lang="en-US" sz="3200" dirty="0"/>
              <a:t>Elizabeth Garner</a:t>
            </a:r>
          </a:p>
          <a:p>
            <a:pPr marL="0" indent="0">
              <a:spcBef>
                <a:spcPts val="1800"/>
              </a:spcBef>
            </a:pPr>
            <a:r>
              <a:rPr lang="en-US" sz="3200" dirty="0"/>
              <a:t>Elizabeth.garner@state.co.us</a:t>
            </a:r>
          </a:p>
          <a:p>
            <a:pPr marL="0" indent="0">
              <a:spcBef>
                <a:spcPts val="1800"/>
              </a:spcBef>
            </a:pPr>
            <a:r>
              <a:rPr lang="en-US" sz="3200" dirty="0"/>
              <a:t>303-864-7750</a:t>
            </a:r>
          </a:p>
          <a:p>
            <a:pPr marL="0" indent="0">
              <a:spcBef>
                <a:spcPts val="1800"/>
              </a:spcBef>
            </a:pPr>
            <a:r>
              <a:rPr lang="en-US" sz="3200" dirty="0"/>
              <a:t>www.colorado.gov/demography</a:t>
            </a:r>
          </a:p>
        </p:txBody>
      </p:sp>
    </p:spTree>
    <p:extLst>
      <p:ext uri="{BB962C8B-B14F-4D97-AF65-F5344CB8AC3E}">
        <p14:creationId xmlns:p14="http://schemas.microsoft.com/office/powerpoint/2010/main" val="34908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2436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362200"/>
            <a:ext cx="1143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2% per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06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0406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47800"/>
            <a:ext cx="2209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66% of Growth is Migration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04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708569" y="6593183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State Demography Office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53" y="228600"/>
            <a:ext cx="8596313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295400"/>
            <a:ext cx="2438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Migrants are mostly young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4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50" cy="878681"/>
          </a:xfrm>
        </p:spPr>
        <p:txBody>
          <a:bodyPr/>
          <a:lstStyle/>
          <a:p>
            <a:r>
              <a:rPr lang="en-US" dirty="0" smtClean="0"/>
              <a:t>Born in State of 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1524000"/>
          </a:xfrm>
        </p:spPr>
        <p:txBody>
          <a:bodyPr/>
          <a:lstStyle/>
          <a:p>
            <a:r>
              <a:rPr lang="en-US" sz="4400" dirty="0" smtClean="0"/>
              <a:t>Fort Collins 38%   Colorado 42%</a:t>
            </a:r>
            <a:r>
              <a:rPr lang="en-US" sz="3200" dirty="0" smtClean="0"/>
              <a:t>				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44845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835" lvl="1" indent="-457130" defTabSz="410688">
              <a:spcBef>
                <a:spcPts val="1200"/>
              </a:spcBef>
              <a:buClr>
                <a:srgbClr val="C7C9C9"/>
              </a:buClr>
              <a:buSzPct val="100000"/>
              <a:buFont typeface="Trebuchet MS" panose="020B0603020202020204" pitchFamily="34" charset="0"/>
              <a:buChar char="◦"/>
            </a:pPr>
            <a:r>
              <a:rPr lang="en-US" sz="2000" b="1" kern="0" dirty="0" smtClean="0">
                <a:solidFill>
                  <a:srgbClr val="53585F"/>
                </a:solidFill>
                <a:latin typeface="Trebuchet MS"/>
                <a:sym typeface="Trebuchet MS" pitchFamily="-100" charset="0"/>
              </a:rPr>
              <a:t>http</a:t>
            </a:r>
            <a:r>
              <a:rPr lang="en-US" sz="2000" b="1" kern="0" dirty="0">
                <a:solidFill>
                  <a:srgbClr val="53585F"/>
                </a:solidFill>
                <a:latin typeface="Trebuchet MS"/>
                <a:sym typeface="Trebuchet MS" pitchFamily="-100" charset="0"/>
              </a:rPr>
              <a:t>://flowsmapper.geo.census.gov/flowsmapper/map.html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199"/>
            <a:ext cx="7467600" cy="46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09" y="152400"/>
            <a:ext cx="876842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6400800" y="2057400"/>
            <a:ext cx="0" cy="2667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Region_Profiles\GeneralProfilePulls\FtCollinsforE\age_274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398"/>
            <a:ext cx="8998476" cy="53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486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Change = 16%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182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109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327511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11%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9%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048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27511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17%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27511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345977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7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Region_Profiles\GeneralProfilePulls\FtCollinsforE\hhchart_274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43" y="152400"/>
            <a:ext cx="8997714" cy="53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3276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46%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6767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47665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47665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708"/>
            <a:ext cx="8763000" cy="589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DPA_colors">
      <a:dk1>
        <a:srgbClr val="4A535D"/>
      </a:dk1>
      <a:lt1>
        <a:srgbClr val="FFFFFF"/>
      </a:lt1>
      <a:dk2>
        <a:srgbClr val="FFFFFF"/>
      </a:dk2>
      <a:lt2>
        <a:srgbClr val="4A535D"/>
      </a:lt2>
      <a:accent1>
        <a:srgbClr val="188530"/>
      </a:accent1>
      <a:accent2>
        <a:srgbClr val="46B4D5"/>
      </a:accent2>
      <a:accent3>
        <a:srgbClr val="C7C9C9"/>
      </a:accent3>
      <a:accent4>
        <a:srgbClr val="BA7F22"/>
      </a:accent4>
      <a:accent5>
        <a:srgbClr val="4A535D"/>
      </a:accent5>
      <a:accent6>
        <a:srgbClr val="188530"/>
      </a:accent6>
      <a:hlink>
        <a:srgbClr val="BA7F22"/>
      </a:hlink>
      <a:folHlink>
        <a:srgbClr val="BA7F22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005868"/>
      </a:dk2>
      <a:lt2>
        <a:srgbClr val="EEECE1"/>
      </a:lt2>
      <a:accent1>
        <a:srgbClr val="E52D00"/>
      </a:accent1>
      <a:accent2>
        <a:srgbClr val="002426"/>
      </a:accent2>
      <a:accent3>
        <a:srgbClr val="665100"/>
      </a:accent3>
      <a:accent4>
        <a:srgbClr val="EFD5A8"/>
      </a:accent4>
      <a:accent5>
        <a:srgbClr val="4BACC6"/>
      </a:accent5>
      <a:accent6>
        <a:srgbClr val="F79646"/>
      </a:accent6>
      <a:hlink>
        <a:srgbClr val="0000FF"/>
      </a:hlink>
      <a:folHlink>
        <a:srgbClr val="801714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DOLA_slide_option_a_0</Template>
  <TotalTime>12255</TotalTime>
  <Words>285</Words>
  <Application>Microsoft Office PowerPoint</Application>
  <PresentationFormat>On-screen Show (4:3)</PresentationFormat>
  <Paragraphs>72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2_Office Theme</vt:lpstr>
      <vt:lpstr>Office Theme</vt:lpstr>
      <vt:lpstr>8_Office Theme</vt:lpstr>
      <vt:lpstr>1_Office Theme</vt:lpstr>
      <vt:lpstr>7_Office Theme</vt:lpstr>
      <vt:lpstr>3_Office Theme</vt:lpstr>
      <vt:lpstr>4_Office Theme</vt:lpstr>
      <vt:lpstr>5_Office Theme</vt:lpstr>
      <vt:lpstr>6_Office Theme</vt:lpstr>
      <vt:lpstr>9_Office Theme</vt:lpstr>
      <vt:lpstr>By the Numbers</vt:lpstr>
      <vt:lpstr>PowerPoint Presentation</vt:lpstr>
      <vt:lpstr>PowerPoint Presentation</vt:lpstr>
      <vt:lpstr>PowerPoint Presentation</vt:lpstr>
      <vt:lpstr>Born in State of Residence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Fort Collins Commuting</vt:lpstr>
      <vt:lpstr>Percent of the Population 25+ with a Bachelor’s Degree</vt:lpstr>
      <vt:lpstr>Median Household Income</vt:lpstr>
      <vt:lpstr>Median value of owner occupied housing unit</vt:lpstr>
      <vt:lpstr>Percent of Households Paying more than 30% of their income on housing costs</vt:lpstr>
      <vt:lpstr>Percent of renter households paying more than 30% of income on rent</vt:lpstr>
      <vt:lpstr>Larimer County Population Forecast for 2040</vt:lpstr>
      <vt:lpstr>To Ponder in My Community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CDeGroen</dc:creator>
  <cp:lastModifiedBy>Garner, Elizabeth</cp:lastModifiedBy>
  <cp:revision>618</cp:revision>
  <cp:lastPrinted>2015-05-13T16:44:40Z</cp:lastPrinted>
  <dcterms:created xsi:type="dcterms:W3CDTF">2011-10-14T19:32:12Z</dcterms:created>
  <dcterms:modified xsi:type="dcterms:W3CDTF">2015-05-13T16:45:54Z</dcterms:modified>
</cp:coreProperties>
</file>