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0" r:id="rId4"/>
    <p:sldId id="261" r:id="rId5"/>
    <p:sldId id="268" r:id="rId6"/>
    <p:sldId id="271" r:id="rId7"/>
    <p:sldId id="259" r:id="rId8"/>
    <p:sldId id="272" r:id="rId9"/>
    <p:sldId id="263" r:id="rId10"/>
    <p:sldId id="270" r:id="rId11"/>
    <p:sldId id="267" r:id="rId12"/>
    <p:sldId id="265"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74" autoAdjust="0"/>
  </p:normalViewPr>
  <p:slideViewPr>
    <p:cSldViewPr>
      <p:cViewPr varScale="1">
        <p:scale>
          <a:sx n="81" d="100"/>
          <a:sy n="81" d="100"/>
        </p:scale>
        <p:origin x="109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7D1AB-EA19-49A0-B61A-AA42DE2F84D0}" type="datetimeFigureOut">
              <a:rPr lang="en-US" smtClean="0"/>
              <a:t>5/13/2015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C7B73-967C-4BD5-ADFD-F15F10FA9C61}" type="slidenum">
              <a:rPr lang="en-US" smtClean="0"/>
              <a:t>‹#›</a:t>
            </a:fld>
            <a:endParaRPr lang="en-US"/>
          </a:p>
        </p:txBody>
      </p:sp>
    </p:spTree>
    <p:extLst>
      <p:ext uri="{BB962C8B-B14F-4D97-AF65-F5344CB8AC3E}">
        <p14:creationId xmlns:p14="http://schemas.microsoft.com/office/powerpoint/2010/main" val="154098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cmod.org/the-museum-2/landscape-history/"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youtube.com/watch?v=RmMCQILPJB0" TargetMode="External"/><Relationship Id="rId4" Type="http://schemas.openxmlformats.org/officeDocument/2006/relationships/hyperlink" Target="http://www.youtube.com/user/fcmdsc?feature=mhum#p/a/u/1/SRfXwFKHlJ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C7B73-967C-4BD5-ADFD-F15F10FA9C61}" type="slidenum">
              <a:rPr lang="en-US" smtClean="0"/>
              <a:t>1</a:t>
            </a:fld>
            <a:endParaRPr lang="en-US"/>
          </a:p>
        </p:txBody>
      </p:sp>
    </p:spTree>
    <p:extLst>
      <p:ext uri="{BB962C8B-B14F-4D97-AF65-F5344CB8AC3E}">
        <p14:creationId xmlns:p14="http://schemas.microsoft.com/office/powerpoint/2010/main" val="1406253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don’t you know much about the Germans</a:t>
            </a:r>
            <a:r>
              <a:rPr lang="en-US" baseline="0" dirty="0" smtClean="0"/>
              <a:t> from Russia in our community?</a:t>
            </a:r>
          </a:p>
          <a:p>
            <a:r>
              <a:rPr lang="en-US" baseline="0" dirty="0" smtClean="0"/>
              <a:t>Prejudice during war, wanting to fit in.</a:t>
            </a:r>
            <a:endParaRPr lang="en-US" dirty="0" smtClean="0"/>
          </a:p>
          <a:p>
            <a:r>
              <a:rPr lang="en-US" dirty="0" smtClean="0"/>
              <a:t>“</a:t>
            </a:r>
            <a:r>
              <a:rPr lang="en-US" dirty="0" smtClean="0"/>
              <a:t>Russian Germans were victims of two dictators: Hitler and Stalin” </a:t>
            </a:r>
          </a:p>
          <a:p>
            <a:r>
              <a:rPr lang="en-US" dirty="0" smtClean="0"/>
              <a:t>-</a:t>
            </a:r>
            <a:r>
              <a:rPr lang="en-US" dirty="0" smtClean="0"/>
              <a:t>Dr. Christoph Bergner</a:t>
            </a:r>
          </a:p>
          <a:p>
            <a:endParaRPr lang="en-US" dirty="0"/>
          </a:p>
        </p:txBody>
      </p:sp>
      <p:sp>
        <p:nvSpPr>
          <p:cNvPr id="4" name="Slide Number Placeholder 3"/>
          <p:cNvSpPr>
            <a:spLocks noGrp="1"/>
          </p:cNvSpPr>
          <p:nvPr>
            <p:ph type="sldNum" sz="quarter" idx="10"/>
          </p:nvPr>
        </p:nvSpPr>
        <p:spPr/>
        <p:txBody>
          <a:bodyPr/>
          <a:lstStyle/>
          <a:p>
            <a:fld id="{A3FC7B73-967C-4BD5-ADFD-F15F10FA9C61}" type="slidenum">
              <a:rPr lang="en-US" smtClean="0"/>
              <a:t>12</a:t>
            </a:fld>
            <a:endParaRPr lang="en-US"/>
          </a:p>
        </p:txBody>
      </p:sp>
    </p:spTree>
    <p:extLst>
      <p:ext uri="{BB962C8B-B14F-4D97-AF65-F5344CB8AC3E}">
        <p14:creationId xmlns:p14="http://schemas.microsoft.com/office/powerpoint/2010/main" val="3840339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things from that culture</a:t>
            </a:r>
            <a:r>
              <a:rPr lang="en-US" baseline="0" dirty="0" smtClean="0"/>
              <a:t> continue to drive </a:t>
            </a:r>
            <a:r>
              <a:rPr lang="en-US" baseline="0" dirty="0" smtClean="0"/>
              <a:t>Ft Collins </a:t>
            </a:r>
            <a:r>
              <a:rPr lang="en-US" baseline="0" dirty="0" smtClean="0"/>
              <a:t>today </a:t>
            </a:r>
            <a:endParaRPr lang="en-US" baseline="0" dirty="0" smtClean="0"/>
          </a:p>
          <a:p>
            <a:r>
              <a:rPr lang="en-US" baseline="0" dirty="0" smtClean="0"/>
              <a:t>– </a:t>
            </a:r>
            <a:r>
              <a:rPr lang="en-US" baseline="0" dirty="0" smtClean="0"/>
              <a:t>work ethic, innovation, entrepreneurship</a:t>
            </a:r>
            <a:r>
              <a:rPr lang="en-US" baseline="0" dirty="0" smtClean="0"/>
              <a:t>,</a:t>
            </a:r>
          </a:p>
          <a:p>
            <a:pPr marL="171450" indent="-171450">
              <a:buFontTx/>
              <a:buChar char="-"/>
            </a:pPr>
            <a:r>
              <a:rPr lang="en-US" baseline="0" dirty="0" smtClean="0"/>
              <a:t>value </a:t>
            </a:r>
            <a:r>
              <a:rPr lang="en-US" baseline="0" dirty="0" smtClean="0"/>
              <a:t>of family and community, </a:t>
            </a:r>
            <a:endParaRPr lang="en-US" baseline="0" dirty="0" smtClean="0"/>
          </a:p>
          <a:p>
            <a:pPr marL="171450" indent="-171450">
              <a:buFontTx/>
              <a:buChar char="-"/>
            </a:pPr>
            <a:r>
              <a:rPr lang="en-US" baseline="0" dirty="0" smtClean="0"/>
              <a:t>music </a:t>
            </a:r>
            <a:r>
              <a:rPr lang="en-US" baseline="0" dirty="0" smtClean="0"/>
              <a:t>, traditions and beer</a:t>
            </a:r>
            <a:endParaRPr lang="en-US" dirty="0"/>
          </a:p>
        </p:txBody>
      </p:sp>
      <p:sp>
        <p:nvSpPr>
          <p:cNvPr id="4" name="Slide Number Placeholder 3"/>
          <p:cNvSpPr>
            <a:spLocks noGrp="1"/>
          </p:cNvSpPr>
          <p:nvPr>
            <p:ph type="sldNum" sz="quarter" idx="10"/>
          </p:nvPr>
        </p:nvSpPr>
        <p:spPr/>
        <p:txBody>
          <a:bodyPr/>
          <a:lstStyle/>
          <a:p>
            <a:fld id="{A3FC7B73-967C-4BD5-ADFD-F15F10FA9C61}" type="slidenum">
              <a:rPr lang="en-US" smtClean="0"/>
              <a:t>13</a:t>
            </a:fld>
            <a:endParaRPr lang="en-US"/>
          </a:p>
        </p:txBody>
      </p:sp>
    </p:spTree>
    <p:extLst>
      <p:ext uri="{BB962C8B-B14F-4D97-AF65-F5344CB8AC3E}">
        <p14:creationId xmlns:p14="http://schemas.microsoft.com/office/powerpoint/2010/main" val="162160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a:t>
            </a:r>
            <a:r>
              <a:rPr lang="en-US" baseline="0" dirty="0" smtClean="0"/>
              <a:t> have come to this region for a long time. </a:t>
            </a:r>
          </a:p>
          <a:p>
            <a:r>
              <a:rPr lang="en-US" baseline="0" dirty="0" smtClean="0"/>
              <a:t>The </a:t>
            </a:r>
            <a:r>
              <a:rPr lang="en-US" baseline="0" dirty="0" err="1" smtClean="0"/>
              <a:t>Lindemeier</a:t>
            </a:r>
            <a:r>
              <a:rPr lang="en-US" baseline="0" dirty="0" smtClean="0"/>
              <a:t> site shows people have been living here for more than 10,000 years.</a:t>
            </a:r>
          </a:p>
          <a:p>
            <a:endParaRPr lang="en-US" dirty="0" smtClean="0"/>
          </a:p>
          <a:p>
            <a:r>
              <a:rPr lang="en-US" dirty="0" smtClean="0"/>
              <a:t>Great </a:t>
            </a:r>
            <a:r>
              <a:rPr lang="en-US" dirty="0" smtClean="0"/>
              <a:t>Valley - The </a:t>
            </a:r>
            <a:r>
              <a:rPr lang="en-US" dirty="0" err="1" smtClean="0"/>
              <a:t>Lindenmeier</a:t>
            </a:r>
            <a:r>
              <a:rPr lang="en-US" dirty="0" smtClean="0"/>
              <a:t> Archaeological Site is very special. It’s referred to as a sacred place by many American Indians and known by archaeologists as one of the most important Pleistocene habitation sites in the Western Hemisphere. </a:t>
            </a:r>
            <a:r>
              <a:rPr lang="en-US" sz="1200" b="0" i="0" kern="1200" dirty="0" smtClean="0">
                <a:solidFill>
                  <a:schemeClr val="tx1"/>
                </a:solidFill>
                <a:effectLst/>
                <a:latin typeface="+mn-lt"/>
                <a:ea typeface="+mn-ea"/>
                <a:cs typeface="+mn-cs"/>
              </a:rPr>
              <a:t>There is an extensive and diverse human history at Soapstone Prairie - exceeding 12,000 years - from </a:t>
            </a:r>
            <a:r>
              <a:rPr lang="en-US" sz="1200" b="0" i="0" kern="1200" dirty="0" err="1" smtClean="0">
                <a:solidFill>
                  <a:schemeClr val="tx1"/>
                </a:solidFill>
                <a:effectLst/>
                <a:latin typeface="+mn-lt"/>
                <a:ea typeface="+mn-ea"/>
                <a:cs typeface="+mn-cs"/>
              </a:rPr>
              <a:t>PaleoIndians</a:t>
            </a:r>
            <a:r>
              <a:rPr lang="en-US" sz="1200" b="0" i="0" kern="1200" dirty="0" smtClean="0">
                <a:solidFill>
                  <a:schemeClr val="tx1"/>
                </a:solidFill>
                <a:effectLst/>
                <a:latin typeface="+mn-lt"/>
                <a:ea typeface="+mn-ea"/>
                <a:cs typeface="+mn-cs"/>
              </a:rPr>
              <a:t> of the Ice Age to millennia of American Indian groups, to more than a century of homesteaders and cattle and sheep ranchers. The most famous cultural site at Soapstone Prairie is the </a:t>
            </a:r>
            <a:r>
              <a:rPr lang="en-US" sz="1200" b="0" i="0" kern="1200" dirty="0" err="1" smtClean="0">
                <a:solidFill>
                  <a:schemeClr val="tx1"/>
                </a:solidFill>
                <a:effectLst/>
                <a:latin typeface="+mn-lt"/>
                <a:ea typeface="+mn-ea"/>
                <a:cs typeface="+mn-cs"/>
              </a:rPr>
              <a:t>Lindenmeier</a:t>
            </a:r>
            <a:r>
              <a:rPr lang="en-US" sz="1200" b="0" i="0" kern="1200" dirty="0" smtClean="0">
                <a:solidFill>
                  <a:schemeClr val="tx1"/>
                </a:solidFill>
                <a:effectLst/>
                <a:latin typeface="+mn-lt"/>
                <a:ea typeface="+mn-ea"/>
                <a:cs typeface="+mn-cs"/>
              </a:rPr>
              <a:t> archeological site, a National Historic Landmark. Excavations in the 1930s by the Smithsonian and Colorado Museum of Natural History conclusively dated human habitation in North America to at least 10,000 years ago and gave new insight into the Folsom culture. </a:t>
            </a:r>
            <a:r>
              <a:rPr lang="en-US" dirty="0" smtClean="0"/>
              <a:t>The sheer quantity of materials found during the years of excavation was astounding—over 51,000 artifacts. </a:t>
            </a:r>
            <a:r>
              <a:rPr lang="en-US" sz="1200" b="0" i="0" kern="1200" dirty="0" smtClean="0">
                <a:solidFill>
                  <a:schemeClr val="tx1"/>
                </a:solidFill>
                <a:effectLst/>
                <a:latin typeface="+mn-lt"/>
                <a:ea typeface="+mn-ea"/>
                <a:cs typeface="+mn-cs"/>
              </a:rPr>
              <a:t>Needles, beads and stone tools were found, making the </a:t>
            </a:r>
            <a:r>
              <a:rPr lang="en-US" sz="1200" b="0" i="0" kern="1200" dirty="0" err="1" smtClean="0">
                <a:solidFill>
                  <a:schemeClr val="tx1"/>
                </a:solidFill>
                <a:effectLst/>
                <a:latin typeface="+mn-lt"/>
                <a:ea typeface="+mn-ea"/>
                <a:cs typeface="+mn-cs"/>
              </a:rPr>
              <a:t>Lindenmeier</a:t>
            </a:r>
            <a:r>
              <a:rPr lang="en-US" sz="1200" b="0" i="0" kern="1200" dirty="0" smtClean="0">
                <a:solidFill>
                  <a:schemeClr val="tx1"/>
                </a:solidFill>
                <a:effectLst/>
                <a:latin typeface="+mn-lt"/>
                <a:ea typeface="+mn-ea"/>
                <a:cs typeface="+mn-cs"/>
              </a:rPr>
              <a:t> site the most extensive Folsom culture campsite yet found. </a:t>
            </a:r>
            <a:r>
              <a:rPr lang="en-US" sz="1200" b="0" i="0" u="sng" kern="1200" dirty="0" smtClean="0">
                <a:solidFill>
                  <a:schemeClr val="tx1"/>
                </a:solidFill>
                <a:effectLst/>
                <a:latin typeface="+mn-lt"/>
                <a:ea typeface="+mn-ea"/>
                <a:cs typeface="+mn-cs"/>
                <a:hlinkClick r:id="rId3" tooltip="This is an offsite link -- see site policies for more info."/>
              </a:rPr>
              <a:t>Learn more about the excavations &gt;&gt;&gt;</a:t>
            </a:r>
            <a:r>
              <a:rPr lang="en-US" sz="1200" b="0" i="0" kern="1200" dirty="0" smtClean="0">
                <a:solidFill>
                  <a:schemeClr val="tx1"/>
                </a:solidFill>
                <a:effectLst/>
                <a:latin typeface="+mn-lt"/>
                <a:ea typeface="+mn-ea"/>
                <a:cs typeface="+mn-cs"/>
              </a:rPr>
              <a:t> Other human history at Soapstone Prairie includes possible Clovis complex sites, numerous stone rings, sheep camp rock cairns, ruins of historic homesteads, ranches and their associated buildings, the foundation of a schoolhouse, and roads and trails. Learn more by watching </a:t>
            </a:r>
            <a:r>
              <a:rPr lang="en-US" sz="1200" b="1" i="0" u="sng" kern="1200" dirty="0" smtClean="0">
                <a:solidFill>
                  <a:schemeClr val="tx1"/>
                </a:solidFill>
                <a:effectLst/>
                <a:latin typeface="+mn-lt"/>
                <a:ea typeface="+mn-ea"/>
                <a:cs typeface="+mn-cs"/>
                <a:hlinkClick r:id="rId4" tooltip="This is an offsite link -- see site policies for more info."/>
              </a:rPr>
              <a:t>Speaking History</a:t>
            </a:r>
            <a:r>
              <a:rPr lang="en-US" sz="1200" b="0" i="0" u="sng" kern="1200" dirty="0" smtClean="0">
                <a:solidFill>
                  <a:schemeClr val="tx1"/>
                </a:solidFill>
                <a:effectLst/>
                <a:latin typeface="+mn-lt"/>
                <a:ea typeface="+mn-ea"/>
                <a:cs typeface="+mn-cs"/>
                <a:hlinkClick r:id="rId4" tooltip="This is an offsite link -- see site policies for more info."/>
              </a:rPr>
              <a:t> video</a:t>
            </a:r>
            <a:r>
              <a:rPr lang="en-US" sz="1200" b="0" i="0" kern="1200" dirty="0" smtClean="0">
                <a:solidFill>
                  <a:schemeClr val="tx1"/>
                </a:solidFill>
                <a:effectLst/>
                <a:latin typeface="+mn-lt"/>
                <a:ea typeface="+mn-ea"/>
                <a:cs typeface="+mn-cs"/>
              </a:rPr>
              <a:t> Fort Collins Museum's Soapstone Prairie Oral History Project or </a:t>
            </a:r>
            <a:r>
              <a:rPr lang="en-US" sz="1200" b="0" i="0" u="sng" kern="1200" dirty="0" smtClean="0">
                <a:solidFill>
                  <a:schemeClr val="tx1"/>
                </a:solidFill>
                <a:effectLst/>
                <a:latin typeface="+mn-lt"/>
                <a:ea typeface="+mn-ea"/>
                <a:cs typeface="+mn-cs"/>
                <a:hlinkClick r:id="rId5" tooltip="This is an offsite link -- see site policies for more info."/>
              </a:rPr>
              <a:t>Meeting in the Center with Respect</a:t>
            </a:r>
            <a:r>
              <a:rPr lang="en-US" sz="1200" b="0" i="0" kern="1200" dirty="0" smtClean="0">
                <a:solidFill>
                  <a:schemeClr val="tx1"/>
                </a:solidFill>
                <a:effectLst/>
                <a:latin typeface="+mn-lt"/>
                <a:ea typeface="+mn-ea"/>
                <a:cs typeface="+mn-cs"/>
              </a:rPr>
              <a:t> video.</a:t>
            </a:r>
            <a:endParaRPr lang="en-US" dirty="0"/>
          </a:p>
        </p:txBody>
      </p:sp>
      <p:sp>
        <p:nvSpPr>
          <p:cNvPr id="4" name="Slide Number Placeholder 3"/>
          <p:cNvSpPr>
            <a:spLocks noGrp="1"/>
          </p:cNvSpPr>
          <p:nvPr>
            <p:ph type="sldNum" sz="quarter" idx="10"/>
          </p:nvPr>
        </p:nvSpPr>
        <p:spPr/>
        <p:txBody>
          <a:bodyPr/>
          <a:lstStyle/>
          <a:p>
            <a:fld id="{A3FC7B73-967C-4BD5-ADFD-F15F10FA9C61}" type="slidenum">
              <a:rPr lang="en-US" smtClean="0"/>
              <a:t>3</a:t>
            </a:fld>
            <a:endParaRPr lang="en-US"/>
          </a:p>
        </p:txBody>
      </p:sp>
    </p:spTree>
    <p:extLst>
      <p:ext uri="{BB962C8B-B14F-4D97-AF65-F5344CB8AC3E}">
        <p14:creationId xmlns:p14="http://schemas.microsoft.com/office/powerpoint/2010/main" val="193289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Catherine the Great recruited</a:t>
            </a:r>
            <a:r>
              <a:rPr lang="en-US" baseline="0" dirty="0" smtClean="0"/>
              <a:t> Germans to Russia.</a:t>
            </a:r>
          </a:p>
          <a:p>
            <a:r>
              <a:rPr lang="en-US" baseline="0" dirty="0" smtClean="0"/>
              <a:t>Developed the bread basket region along the Volga River.</a:t>
            </a:r>
            <a:endParaRPr lang="en-US" dirty="0"/>
          </a:p>
        </p:txBody>
      </p:sp>
      <p:sp>
        <p:nvSpPr>
          <p:cNvPr id="4" name="Slide Number Placeholder 3"/>
          <p:cNvSpPr>
            <a:spLocks noGrp="1"/>
          </p:cNvSpPr>
          <p:nvPr>
            <p:ph type="sldNum" sz="quarter" idx="10"/>
          </p:nvPr>
        </p:nvSpPr>
        <p:spPr/>
        <p:txBody>
          <a:bodyPr/>
          <a:lstStyle/>
          <a:p>
            <a:fld id="{A3FC7B73-967C-4BD5-ADFD-F15F10FA9C61}" type="slidenum">
              <a:rPr lang="en-US" smtClean="0"/>
              <a:t>4</a:t>
            </a:fld>
            <a:endParaRPr lang="en-US"/>
          </a:p>
        </p:txBody>
      </p:sp>
    </p:spTree>
    <p:extLst>
      <p:ext uri="{BB962C8B-B14F-4D97-AF65-F5344CB8AC3E}">
        <p14:creationId xmlns:p14="http://schemas.microsoft.com/office/powerpoint/2010/main" val="295659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a:t>
            </a:r>
            <a:r>
              <a:rPr lang="en-US" sz="1200" b="0" i="0" kern="1200" baseline="0" dirty="0" smtClean="0">
                <a:solidFill>
                  <a:schemeClr val="tx1"/>
                </a:solidFill>
                <a:effectLst/>
                <a:latin typeface="+mn-lt"/>
                <a:ea typeface="+mn-ea"/>
                <a:cs typeface="+mn-cs"/>
              </a:rPr>
              <a:t> Ag College formed, developed a new sugar beet. Needed people to grow it.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Education </a:t>
            </a:r>
            <a:r>
              <a:rPr lang="en-US" sz="1200" b="0" i="0" kern="1200" dirty="0" smtClean="0">
                <a:solidFill>
                  <a:schemeClr val="tx1"/>
                </a:solidFill>
                <a:effectLst/>
                <a:latin typeface="+mn-lt"/>
                <a:ea typeface="+mn-ea"/>
                <a:cs typeface="+mn-cs"/>
              </a:rPr>
              <a:t>and Innovation / Entrepreneurship</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CSU was founded as Colorado Agricultural College in 1870, six years before the Colorado Territory gained statehood. It was one of 68 land-grant colleges established under the Morrill Act of 1862. Founded</a:t>
            </a:r>
            <a:r>
              <a:rPr lang="en-US" sz="1200" b="0" i="0" kern="1200" baseline="0" dirty="0" smtClean="0">
                <a:solidFill>
                  <a:schemeClr val="tx1"/>
                </a:solidFill>
                <a:effectLst/>
                <a:latin typeface="+mn-lt"/>
                <a:ea typeface="+mn-ea"/>
                <a:cs typeface="+mn-cs"/>
              </a:rPr>
              <a:t> in 1870 and the first </a:t>
            </a:r>
            <a:r>
              <a:rPr lang="en-US" sz="1200" b="0" i="0" kern="1200" dirty="0" smtClean="0">
                <a:solidFill>
                  <a:schemeClr val="tx1"/>
                </a:solidFill>
                <a:effectLst/>
                <a:latin typeface="+mn-lt"/>
                <a:ea typeface="+mn-ea"/>
                <a:cs typeface="+mn-cs"/>
              </a:rPr>
              <a:t>Freshman</a:t>
            </a:r>
            <a:r>
              <a:rPr lang="en-US" sz="1200" b="0" i="0" kern="1200" baseline="0" dirty="0" smtClean="0">
                <a:solidFill>
                  <a:schemeClr val="tx1"/>
                </a:solidFill>
                <a:effectLst/>
                <a:latin typeface="+mn-lt"/>
                <a:ea typeface="+mn-ea"/>
                <a:cs typeface="+mn-cs"/>
              </a:rPr>
              <a:t> class of 20 students in 1879.  In 1935, it became the Colorado State College of Agriculture and Mechanic Arts, or Colorado A&amp;M, renamed Colorado State University in 1957. Today, about 30,700 total students and 26, 775 on-campus, resident-instruction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Late 1800’s and early 1900’s Great Western Sugar Company Recruiting for Sugar Beet</a:t>
            </a:r>
            <a:r>
              <a:rPr lang="en-US" baseline="0" dirty="0" smtClean="0"/>
              <a:t> labor. </a:t>
            </a:r>
            <a:r>
              <a:rPr lang="en-US" sz="1200" b="0" i="0" kern="1200" baseline="0" dirty="0" smtClean="0">
                <a:solidFill>
                  <a:schemeClr val="tx1"/>
                </a:solidFill>
                <a:effectLst/>
                <a:latin typeface="+mn-lt"/>
                <a:ea typeface="+mn-ea"/>
                <a:cs typeface="+mn-cs"/>
              </a:rPr>
              <a:t>Sugar Beet industry was 3</a:t>
            </a:r>
            <a:r>
              <a:rPr lang="en-US" sz="1200" b="0" i="0" kern="1200" baseline="30000" dirty="0" smtClean="0">
                <a:solidFill>
                  <a:schemeClr val="tx1"/>
                </a:solidFill>
                <a:effectLst/>
                <a:latin typeface="+mn-lt"/>
                <a:ea typeface="+mn-ea"/>
                <a:cs typeface="+mn-cs"/>
              </a:rPr>
              <a:t>rd</a:t>
            </a:r>
            <a:r>
              <a:rPr lang="en-US" sz="1200" b="0" i="0" kern="1200" baseline="0" dirty="0" smtClean="0">
                <a:solidFill>
                  <a:schemeClr val="tx1"/>
                </a:solidFill>
                <a:effectLst/>
                <a:latin typeface="+mn-lt"/>
                <a:ea typeface="+mn-ea"/>
                <a:cs typeface="+mn-cs"/>
              </a:rPr>
              <a:t> largest in the state for 50 years, still strong today. </a:t>
            </a:r>
          </a:p>
          <a:p>
            <a:r>
              <a:rPr lang="en-US" sz="1200" b="0" i="0" kern="1200" baseline="0" dirty="0" smtClean="0">
                <a:solidFill>
                  <a:schemeClr val="tx1"/>
                </a:solidFill>
                <a:effectLst/>
                <a:latin typeface="+mn-lt"/>
                <a:ea typeface="+mn-ea"/>
                <a:cs typeface="+mn-cs"/>
              </a:rPr>
              <a:t>As late as late 1970’s, student body reception in Fall included commentary about students being out for wheat harvesting and haying.</a:t>
            </a:r>
            <a:endParaRPr lang="en-US" dirty="0"/>
          </a:p>
        </p:txBody>
      </p:sp>
      <p:sp>
        <p:nvSpPr>
          <p:cNvPr id="4" name="Slide Number Placeholder 3"/>
          <p:cNvSpPr>
            <a:spLocks noGrp="1"/>
          </p:cNvSpPr>
          <p:nvPr>
            <p:ph type="sldNum" sz="quarter" idx="10"/>
          </p:nvPr>
        </p:nvSpPr>
        <p:spPr/>
        <p:txBody>
          <a:bodyPr/>
          <a:lstStyle/>
          <a:p>
            <a:fld id="{A3FC7B73-967C-4BD5-ADFD-F15F10FA9C61}" type="slidenum">
              <a:rPr lang="en-US" smtClean="0"/>
              <a:t>5</a:t>
            </a:fld>
            <a:endParaRPr lang="en-US"/>
          </a:p>
        </p:txBody>
      </p:sp>
    </p:spTree>
    <p:extLst>
      <p:ext uri="{BB962C8B-B14F-4D97-AF65-F5344CB8AC3E}">
        <p14:creationId xmlns:p14="http://schemas.microsoft.com/office/powerpoint/2010/main" val="230890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Active</a:t>
            </a:r>
            <a:r>
              <a:rPr lang="en-US" baseline="0" dirty="0" smtClean="0"/>
              <a:t> recruitment for railroads and agriculture; Germans from Russia were experienced farmers</a:t>
            </a:r>
            <a:endParaRPr lang="en-US" dirty="0"/>
          </a:p>
        </p:txBody>
      </p:sp>
      <p:sp>
        <p:nvSpPr>
          <p:cNvPr id="4" name="Slide Number Placeholder 3"/>
          <p:cNvSpPr>
            <a:spLocks noGrp="1"/>
          </p:cNvSpPr>
          <p:nvPr>
            <p:ph type="sldNum" sz="quarter" idx="10"/>
          </p:nvPr>
        </p:nvSpPr>
        <p:spPr/>
        <p:txBody>
          <a:bodyPr/>
          <a:lstStyle/>
          <a:p>
            <a:fld id="{A3FC7B73-967C-4BD5-ADFD-F15F10FA9C61}" type="slidenum">
              <a:rPr lang="en-US" smtClean="0"/>
              <a:t>6</a:t>
            </a:fld>
            <a:endParaRPr lang="en-US"/>
          </a:p>
        </p:txBody>
      </p:sp>
    </p:spTree>
    <p:extLst>
      <p:ext uri="{BB962C8B-B14F-4D97-AF65-F5344CB8AC3E}">
        <p14:creationId xmlns:p14="http://schemas.microsoft.com/office/powerpoint/2010/main" val="130309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Losing freedoms - religion,</a:t>
            </a:r>
            <a:r>
              <a:rPr lang="en-US" baseline="0" dirty="0" smtClean="0"/>
              <a:t> etc.</a:t>
            </a:r>
          </a:p>
          <a:p>
            <a:r>
              <a:rPr lang="en-US" baseline="0" dirty="0" smtClean="0"/>
              <a:t>Not enough land</a:t>
            </a:r>
            <a:endParaRPr lang="en-US" dirty="0"/>
          </a:p>
        </p:txBody>
      </p:sp>
      <p:sp>
        <p:nvSpPr>
          <p:cNvPr id="4" name="Slide Number Placeholder 3"/>
          <p:cNvSpPr>
            <a:spLocks noGrp="1"/>
          </p:cNvSpPr>
          <p:nvPr>
            <p:ph type="sldNum" sz="quarter" idx="10"/>
          </p:nvPr>
        </p:nvSpPr>
        <p:spPr/>
        <p:txBody>
          <a:bodyPr/>
          <a:lstStyle/>
          <a:p>
            <a:fld id="{A3FC7B73-967C-4BD5-ADFD-F15F10FA9C61}" type="slidenum">
              <a:rPr lang="en-US" smtClean="0"/>
              <a:t>7</a:t>
            </a:fld>
            <a:endParaRPr lang="en-US"/>
          </a:p>
        </p:txBody>
      </p:sp>
    </p:spTree>
    <p:extLst>
      <p:ext uri="{BB962C8B-B14F-4D97-AF65-F5344CB8AC3E}">
        <p14:creationId xmlns:p14="http://schemas.microsoft.com/office/powerpoint/2010/main" val="62711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smtClean="0"/>
              <a:t>ballotpedia.org/Colorado_Constitution</a:t>
            </a:r>
          </a:p>
          <a:p>
            <a:r>
              <a:rPr lang="en-US" baseline="0" dirty="0" smtClean="0"/>
              <a:t>Colorado Legislation in three languages – Eng., </a:t>
            </a:r>
            <a:r>
              <a:rPr lang="en-US" baseline="0" dirty="0" err="1" smtClean="0"/>
              <a:t>Ger</a:t>
            </a:r>
            <a:r>
              <a:rPr lang="en-US" baseline="0" dirty="0" smtClean="0"/>
              <a:t>, Sp.; </a:t>
            </a:r>
            <a:endParaRPr lang="en-US" dirty="0" smtClean="0"/>
          </a:p>
          <a:p>
            <a:r>
              <a:rPr lang="en-US" dirty="0" smtClean="0"/>
              <a:t>Population</a:t>
            </a:r>
            <a:r>
              <a:rPr lang="en-US" baseline="0" dirty="0" smtClean="0"/>
              <a:t> changes – increase of 5,000 citizens between 1901 and 1910; </a:t>
            </a:r>
          </a:p>
          <a:p>
            <a:endParaRPr lang="en-US" dirty="0"/>
          </a:p>
        </p:txBody>
      </p:sp>
      <p:sp>
        <p:nvSpPr>
          <p:cNvPr id="4" name="Slide Number Placeholder 3"/>
          <p:cNvSpPr>
            <a:spLocks noGrp="1"/>
          </p:cNvSpPr>
          <p:nvPr>
            <p:ph type="sldNum" sz="quarter" idx="10"/>
          </p:nvPr>
        </p:nvSpPr>
        <p:spPr/>
        <p:txBody>
          <a:bodyPr/>
          <a:lstStyle/>
          <a:p>
            <a:fld id="{A3FC7B73-967C-4BD5-ADFD-F15F10FA9C61}" type="slidenum">
              <a:rPr lang="en-US" smtClean="0"/>
              <a:t>8</a:t>
            </a:fld>
            <a:endParaRPr lang="en-US"/>
          </a:p>
        </p:txBody>
      </p:sp>
    </p:spTree>
    <p:extLst>
      <p:ext uri="{BB962C8B-B14F-4D97-AF65-F5344CB8AC3E}">
        <p14:creationId xmlns:p14="http://schemas.microsoft.com/office/powerpoint/2010/main" val="1755854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Tradition </a:t>
            </a:r>
            <a:r>
              <a:rPr lang="en-US" baseline="0" dirty="0" smtClean="0"/>
              <a:t>of whole families emigrating as they sought to keep culture, while becoming an American was of major importance. </a:t>
            </a:r>
            <a:endParaRPr lang="en-US" baseline="0" dirty="0" smtClean="0"/>
          </a:p>
          <a:p>
            <a:r>
              <a:rPr lang="en-US" baseline="0" dirty="0" smtClean="0"/>
              <a:t>Prohibition</a:t>
            </a:r>
            <a:r>
              <a:rPr lang="en-US" baseline="0" dirty="0" smtClean="0"/>
              <a:t>; </a:t>
            </a:r>
            <a:endParaRPr lang="en-US" baseline="0" dirty="0" smtClean="0"/>
          </a:p>
          <a:p>
            <a:r>
              <a:rPr lang="en-US" baseline="0" dirty="0" smtClean="0"/>
              <a:t>Change </a:t>
            </a:r>
            <a:r>
              <a:rPr lang="en-US" baseline="0" dirty="0" smtClean="0"/>
              <a:t>of Child Labor Laws;</a:t>
            </a:r>
            <a:endParaRPr lang="en-US" dirty="0"/>
          </a:p>
        </p:txBody>
      </p:sp>
      <p:sp>
        <p:nvSpPr>
          <p:cNvPr id="4" name="Slide Number Placeholder 3"/>
          <p:cNvSpPr>
            <a:spLocks noGrp="1"/>
          </p:cNvSpPr>
          <p:nvPr>
            <p:ph type="sldNum" sz="quarter" idx="10"/>
          </p:nvPr>
        </p:nvSpPr>
        <p:spPr/>
        <p:txBody>
          <a:bodyPr/>
          <a:lstStyle/>
          <a:p>
            <a:fld id="{A3FC7B73-967C-4BD5-ADFD-F15F10FA9C61}" type="slidenum">
              <a:rPr lang="en-US" smtClean="0"/>
              <a:t>9</a:t>
            </a:fld>
            <a:endParaRPr lang="en-US"/>
          </a:p>
        </p:txBody>
      </p:sp>
    </p:spTree>
    <p:extLst>
      <p:ext uri="{BB962C8B-B14F-4D97-AF65-F5344CB8AC3E}">
        <p14:creationId xmlns:p14="http://schemas.microsoft.com/office/powerpoint/2010/main" val="352621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 clothing,</a:t>
            </a:r>
            <a:r>
              <a:rPr lang="en-US" baseline="0" dirty="0" smtClean="0"/>
              <a:t> traditions</a:t>
            </a:r>
            <a:r>
              <a:rPr lang="en-US" dirty="0" smtClean="0"/>
              <a:t>, music, beer</a:t>
            </a:r>
            <a:endParaRPr lang="en-US" dirty="0"/>
          </a:p>
        </p:txBody>
      </p:sp>
      <p:sp>
        <p:nvSpPr>
          <p:cNvPr id="4" name="Slide Number Placeholder 3"/>
          <p:cNvSpPr>
            <a:spLocks noGrp="1"/>
          </p:cNvSpPr>
          <p:nvPr>
            <p:ph type="sldNum" sz="quarter" idx="10"/>
          </p:nvPr>
        </p:nvSpPr>
        <p:spPr/>
        <p:txBody>
          <a:bodyPr/>
          <a:lstStyle/>
          <a:p>
            <a:fld id="{A3FC7B73-967C-4BD5-ADFD-F15F10FA9C61}" type="slidenum">
              <a:rPr lang="en-US" smtClean="0"/>
              <a:t>10</a:t>
            </a:fld>
            <a:endParaRPr lang="en-US"/>
          </a:p>
        </p:txBody>
      </p:sp>
    </p:spTree>
    <p:extLst>
      <p:ext uri="{BB962C8B-B14F-4D97-AF65-F5344CB8AC3E}">
        <p14:creationId xmlns:p14="http://schemas.microsoft.com/office/powerpoint/2010/main" val="56422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C8EA109-405C-49EE-B6C2-1BA02DC40240}" type="datetimeFigureOut">
              <a:rPr lang="en-US" smtClean="0"/>
              <a:pPr/>
              <a:t>5/13/2015</a:t>
            </a:fld>
            <a:endParaRPr lang="en-US"/>
          </a:p>
        </p:txBody>
      </p:sp>
      <p:sp>
        <p:nvSpPr>
          <p:cNvPr id="16" name="Slide Number Placeholder 15"/>
          <p:cNvSpPr>
            <a:spLocks noGrp="1"/>
          </p:cNvSpPr>
          <p:nvPr>
            <p:ph type="sldNum" sz="quarter" idx="11"/>
          </p:nvPr>
        </p:nvSpPr>
        <p:spPr/>
        <p:txBody>
          <a:bodyPr/>
          <a:lstStyle/>
          <a:p>
            <a:fld id="{4B521E90-1820-428D-8B9A-0D6D5D7FAF5C}"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8EA109-405C-49EE-B6C2-1BA02DC40240}"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1E90-1820-428D-8B9A-0D6D5D7FAF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8EA109-405C-49EE-B6C2-1BA02DC40240}"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1E90-1820-428D-8B9A-0D6D5D7FAF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C8EA109-405C-49EE-B6C2-1BA02DC40240}" type="datetimeFigureOut">
              <a:rPr lang="en-US" smtClean="0"/>
              <a:pPr/>
              <a:t>5/13/2015</a:t>
            </a:fld>
            <a:endParaRPr lang="en-US"/>
          </a:p>
        </p:txBody>
      </p:sp>
      <p:sp>
        <p:nvSpPr>
          <p:cNvPr id="15" name="Slide Number Placeholder 14"/>
          <p:cNvSpPr>
            <a:spLocks noGrp="1"/>
          </p:cNvSpPr>
          <p:nvPr>
            <p:ph type="sldNum" sz="quarter" idx="15"/>
          </p:nvPr>
        </p:nvSpPr>
        <p:spPr/>
        <p:txBody>
          <a:bodyPr/>
          <a:lstStyle>
            <a:lvl1pPr algn="ctr">
              <a:defRPr/>
            </a:lvl1pPr>
          </a:lstStyle>
          <a:p>
            <a:fld id="{4B521E90-1820-428D-8B9A-0D6D5D7FAF5C}"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8EA109-405C-49EE-B6C2-1BA02DC40240}"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1E90-1820-428D-8B9A-0D6D5D7FAF5C}"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8EA109-405C-49EE-B6C2-1BA02DC40240}" type="datetimeFigureOut">
              <a:rPr lang="en-US" smtClean="0"/>
              <a:pPr/>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21E90-1820-428D-8B9A-0D6D5D7FAF5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B521E90-1820-428D-8B9A-0D6D5D7FAF5C}"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C8EA109-405C-49EE-B6C2-1BA02DC40240}" type="datetimeFigureOut">
              <a:rPr lang="en-US" smtClean="0"/>
              <a:pPr/>
              <a:t>5/13/2015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C8EA109-405C-49EE-B6C2-1BA02DC40240}" type="datetimeFigureOut">
              <a:rPr lang="en-US" smtClean="0"/>
              <a:pPr/>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21E90-1820-428D-8B9A-0D6D5D7FAF5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EA109-405C-49EE-B6C2-1BA02DC40240}" type="datetimeFigureOut">
              <a:rPr lang="en-US" smtClean="0"/>
              <a:pPr/>
              <a:t>5/13/2015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521E90-1820-428D-8B9A-0D6D5D7FAF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C8EA109-405C-49EE-B6C2-1BA02DC40240}" type="datetimeFigureOut">
              <a:rPr lang="en-US" smtClean="0"/>
              <a:pPr/>
              <a:t>5/13/2015</a:t>
            </a:fld>
            <a:endParaRPr lang="en-US"/>
          </a:p>
        </p:txBody>
      </p:sp>
      <p:sp>
        <p:nvSpPr>
          <p:cNvPr id="9" name="Slide Number Placeholder 8"/>
          <p:cNvSpPr>
            <a:spLocks noGrp="1"/>
          </p:cNvSpPr>
          <p:nvPr>
            <p:ph type="sldNum" sz="quarter" idx="15"/>
          </p:nvPr>
        </p:nvSpPr>
        <p:spPr/>
        <p:txBody>
          <a:bodyPr/>
          <a:lstStyle/>
          <a:p>
            <a:fld id="{4B521E90-1820-428D-8B9A-0D6D5D7FAF5C}"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C8EA109-405C-49EE-B6C2-1BA02DC40240}" type="datetimeFigureOut">
              <a:rPr lang="en-US" smtClean="0"/>
              <a:pPr/>
              <a:t>5/13/2015</a:t>
            </a:fld>
            <a:endParaRPr lang="en-US"/>
          </a:p>
        </p:txBody>
      </p:sp>
      <p:sp>
        <p:nvSpPr>
          <p:cNvPr id="9" name="Slide Number Placeholder 8"/>
          <p:cNvSpPr>
            <a:spLocks noGrp="1"/>
          </p:cNvSpPr>
          <p:nvPr>
            <p:ph type="sldNum" sz="quarter" idx="11"/>
          </p:nvPr>
        </p:nvSpPr>
        <p:spPr/>
        <p:txBody>
          <a:bodyPr/>
          <a:lstStyle/>
          <a:p>
            <a:fld id="{4B521E90-1820-428D-8B9A-0D6D5D7FAF5C}"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C8EA109-405C-49EE-B6C2-1BA02DC40240}" type="datetimeFigureOut">
              <a:rPr lang="en-US" smtClean="0"/>
              <a:pPr/>
              <a:t>5/13/2015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B521E90-1820-428D-8B9A-0D6D5D7FAF5C}"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114800"/>
            <a:ext cx="8305800" cy="1143000"/>
          </a:xfrm>
        </p:spPr>
        <p:txBody>
          <a:bodyPr/>
          <a:lstStyle/>
          <a:p>
            <a:r>
              <a:rPr lang="en-US" dirty="0" smtClean="0"/>
              <a:t>Presented by</a:t>
            </a:r>
          </a:p>
          <a:p>
            <a:r>
              <a:rPr lang="en-US" dirty="0" smtClean="0"/>
              <a:t>Cheryl Glanz</a:t>
            </a:r>
          </a:p>
          <a:p>
            <a:endParaRPr lang="en-US" dirty="0" smtClean="0"/>
          </a:p>
        </p:txBody>
      </p:sp>
      <p:sp>
        <p:nvSpPr>
          <p:cNvPr id="2" name="Title 1"/>
          <p:cNvSpPr>
            <a:spLocks noGrp="1"/>
          </p:cNvSpPr>
          <p:nvPr>
            <p:ph type="ctrTitle"/>
          </p:nvPr>
        </p:nvSpPr>
        <p:spPr>
          <a:xfrm>
            <a:off x="533400" y="533400"/>
            <a:ext cx="7924800" cy="2819400"/>
          </a:xfrm>
        </p:spPr>
        <p:txBody>
          <a:bodyPr anchor="ctr">
            <a:normAutofit fontScale="90000"/>
          </a:bodyPr>
          <a:lstStyle/>
          <a:p>
            <a:r>
              <a:rPr lang="en-US" dirty="0" smtClean="0">
                <a:latin typeface="Arial" pitchFamily="34" charset="0"/>
                <a:ea typeface="Verdana" pitchFamily="34" charset="0"/>
                <a:cs typeface="Arial" pitchFamily="34" charset="0"/>
              </a:rPr>
              <a:t/>
            </a:r>
            <a:br>
              <a:rPr lang="en-US" dirty="0" smtClean="0">
                <a:latin typeface="Arial" pitchFamily="34" charset="0"/>
                <a:ea typeface="Verdana" pitchFamily="34" charset="0"/>
                <a:cs typeface="Arial" pitchFamily="34" charset="0"/>
              </a:rPr>
            </a:br>
            <a:r>
              <a:rPr lang="en-US" dirty="0" smtClean="0">
                <a:latin typeface="Arial" pitchFamily="34" charset="0"/>
                <a:ea typeface="Verdana" pitchFamily="34" charset="0"/>
                <a:cs typeface="Arial" pitchFamily="34" charset="0"/>
              </a:rPr>
              <a:t/>
            </a:r>
            <a:br>
              <a:rPr lang="en-US" dirty="0" smtClean="0">
                <a:latin typeface="Arial" pitchFamily="34" charset="0"/>
                <a:ea typeface="Verdana" pitchFamily="34" charset="0"/>
                <a:cs typeface="Arial" pitchFamily="34" charset="0"/>
              </a:rPr>
            </a:br>
            <a:r>
              <a:rPr lang="en-US" dirty="0" smtClean="0">
                <a:latin typeface="Arial" pitchFamily="34" charset="0"/>
                <a:ea typeface="Verdana" pitchFamily="34" charset="0"/>
                <a:cs typeface="Arial" pitchFamily="34" charset="0"/>
              </a:rPr>
              <a:t>                                                                                        From the Roots Up: </a:t>
            </a:r>
            <a:br>
              <a:rPr lang="en-US" dirty="0" smtClean="0">
                <a:latin typeface="Arial" pitchFamily="34" charset="0"/>
                <a:ea typeface="Verdana" pitchFamily="34" charset="0"/>
                <a:cs typeface="Arial" pitchFamily="34" charset="0"/>
              </a:rPr>
            </a:br>
            <a:r>
              <a:rPr lang="en-US" dirty="0" smtClean="0">
                <a:latin typeface="Arial" pitchFamily="34" charset="0"/>
                <a:ea typeface="Verdana" pitchFamily="34" charset="0"/>
                <a:cs typeface="Arial" pitchFamily="34" charset="0"/>
              </a:rPr>
              <a:t>Where we came </a:t>
            </a:r>
            <a:r>
              <a:rPr lang="en-US" dirty="0" smtClean="0">
                <a:latin typeface="Arial" pitchFamily="34" charset="0"/>
                <a:ea typeface="Verdana" pitchFamily="34" charset="0"/>
                <a:cs typeface="Arial" pitchFamily="34" charset="0"/>
              </a:rPr>
              <a:t>from</a:t>
            </a:r>
            <a:r>
              <a:rPr lang="en-US" dirty="0" smtClean="0"/>
              <a:t/>
            </a:r>
            <a:br>
              <a:rPr lang="en-US" dirty="0" smtClean="0"/>
            </a:br>
            <a:endParaRPr lang="en-US" dirty="0"/>
          </a:p>
        </p:txBody>
      </p:sp>
      <p:pic>
        <p:nvPicPr>
          <p:cNvPr id="4" name="Picture 3" descr="sugarbeets seed Hancock seeds.jpg"/>
          <p:cNvPicPr>
            <a:picLocks noChangeAspect="1"/>
          </p:cNvPicPr>
          <p:nvPr/>
        </p:nvPicPr>
        <p:blipFill>
          <a:blip r:embed="rId3" cstate="print"/>
          <a:stretch>
            <a:fillRect/>
          </a:stretch>
        </p:blipFill>
        <p:spPr>
          <a:xfrm>
            <a:off x="6248400" y="3581400"/>
            <a:ext cx="1981200" cy="2641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5410200" y="6172200"/>
            <a:ext cx="3124200" cy="307777"/>
          </a:xfrm>
          <a:prstGeom prst="rect">
            <a:avLst/>
          </a:prstGeom>
          <a:noFill/>
        </p:spPr>
        <p:txBody>
          <a:bodyPr wrap="square" rtlCol="0">
            <a:spAutoFit/>
          </a:bodyPr>
          <a:lstStyle/>
          <a:p>
            <a:r>
              <a:rPr lang="en-US" sz="1400" dirty="0" smtClean="0">
                <a:latin typeface="Arial" pitchFamily="34" charset="0"/>
                <a:cs typeface="Arial" pitchFamily="34" charset="0"/>
              </a:rPr>
              <a:t>Photo: Hancock Seeds 2014</a:t>
            </a:r>
          </a:p>
        </p:txBody>
      </p:sp>
      <p:pic>
        <p:nvPicPr>
          <p:cNvPr id="6" name="Picture 5" descr="Flash of Brilliance Productions.jpg"/>
          <p:cNvPicPr>
            <a:picLocks noChangeAspect="1"/>
          </p:cNvPicPr>
          <p:nvPr/>
        </p:nvPicPr>
        <p:blipFill>
          <a:blip r:embed="rId4" cstate="print"/>
          <a:stretch>
            <a:fillRect/>
          </a:stretch>
        </p:blipFill>
        <p:spPr>
          <a:xfrm>
            <a:off x="381000" y="4343400"/>
            <a:ext cx="3104404" cy="1828800"/>
          </a:xfrm>
          <a:prstGeom prst="ellipse">
            <a:avLst/>
          </a:prstGeom>
          <a:ln>
            <a:noFill/>
          </a:ln>
          <a:effectLst>
            <a:softEdge rad="112500"/>
          </a:effectLst>
        </p:spPr>
      </p:pic>
      <p:sp>
        <p:nvSpPr>
          <p:cNvPr id="7" name="Rectangle 6"/>
          <p:cNvSpPr/>
          <p:nvPr/>
        </p:nvSpPr>
        <p:spPr>
          <a:xfrm>
            <a:off x="304800" y="5791200"/>
            <a:ext cx="4038600" cy="307777"/>
          </a:xfrm>
          <a:prstGeom prst="rect">
            <a:avLst/>
          </a:prstGeom>
        </p:spPr>
        <p:txBody>
          <a:bodyPr wrap="square">
            <a:spAutoFit/>
          </a:bodyPr>
          <a:lstStyle/>
          <a:p>
            <a:r>
              <a:rPr lang="en-US" sz="1400" dirty="0" smtClean="0">
                <a:solidFill>
                  <a:schemeClr val="bg1"/>
                </a:solidFill>
                <a:latin typeface="Lucida Calligraphy" pitchFamily="66" charset="0"/>
                <a:cs typeface="Tahoma" pitchFamily="34" charset="0"/>
              </a:rPr>
              <a:t>Spark of Brilliance Productions</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Bringing </a:t>
            </a:r>
            <a:r>
              <a:rPr lang="en-US" dirty="0" smtClean="0"/>
              <a:t>German Russian </a:t>
            </a:r>
            <a:br>
              <a:rPr lang="en-US" dirty="0" smtClean="0"/>
            </a:br>
            <a:r>
              <a:rPr lang="en-US" dirty="0" smtClean="0"/>
              <a:t>Culture to </a:t>
            </a:r>
            <a:r>
              <a:rPr lang="en-US" dirty="0"/>
              <a:t>Fort Collins</a:t>
            </a:r>
          </a:p>
        </p:txBody>
      </p:sp>
      <p:pic>
        <p:nvPicPr>
          <p:cNvPr id="6" name="Picture 5" descr="Jacob and Marie Steely - House in Buckingham.jpg"/>
          <p:cNvPicPr>
            <a:picLocks noChangeAspect="1"/>
          </p:cNvPicPr>
          <p:nvPr/>
        </p:nvPicPr>
        <p:blipFill>
          <a:blip r:embed="rId3" cstate="print">
            <a:lum bright="-10000"/>
          </a:blip>
          <a:stretch>
            <a:fillRect/>
          </a:stretch>
        </p:blipFill>
        <p:spPr>
          <a:xfrm>
            <a:off x="685800" y="1600200"/>
            <a:ext cx="2898484"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4752" y="1388660"/>
            <a:ext cx="2438400" cy="4949820"/>
          </a:xfrm>
          <a:prstGeom prst="rect">
            <a:avLst/>
          </a:prstGeom>
          <a:ln>
            <a:noFill/>
          </a:ln>
          <a:effectLst>
            <a:softEdge rad="112500"/>
          </a:effectLst>
        </p:spPr>
      </p:pic>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599597" y="2967023"/>
            <a:ext cx="2725003" cy="2035342"/>
          </a:xfrm>
          <a:prstGeom prst="ellipse">
            <a:avLst/>
          </a:prstGeom>
          <a:ln>
            <a:noFill/>
          </a:ln>
          <a:effectLst>
            <a:softEdge rad="112500"/>
          </a:effectLst>
        </p:spPr>
      </p:pic>
    </p:spTree>
    <p:extLst>
      <p:ext uri="{BB962C8B-B14F-4D97-AF65-F5344CB8AC3E}">
        <p14:creationId xmlns:p14="http://schemas.microsoft.com/office/powerpoint/2010/main" val="616881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52400"/>
            <a:ext cx="5029200" cy="1600200"/>
          </a:xfrm>
        </p:spPr>
        <p:txBody>
          <a:bodyPr>
            <a:normAutofit/>
          </a:bodyPr>
          <a:lstStyle/>
          <a:p>
            <a:pPr algn="ctr"/>
            <a:r>
              <a:rPr lang="en-US" sz="3800" dirty="0" smtClean="0"/>
              <a:t>Community </a:t>
            </a:r>
            <a:br>
              <a:rPr lang="en-US" sz="3800" dirty="0" smtClean="0"/>
            </a:br>
            <a:r>
              <a:rPr lang="en-US" sz="3800" dirty="0"/>
              <a:t>Foundations</a:t>
            </a:r>
            <a:endParaRPr lang="en-US" sz="3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51" y="96484"/>
            <a:ext cx="3333750" cy="2219325"/>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51" y="2362198"/>
            <a:ext cx="4597953" cy="2463189"/>
          </a:xfrm>
          <a:prstGeom prst="rect">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2604" y="2153374"/>
            <a:ext cx="3347452" cy="1882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descr="https://ssl.cdn-redfin.com/photo/91/bigphoto/571/734571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8077" y="3886200"/>
            <a:ext cx="3941233" cy="27052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19364" y="4936547"/>
            <a:ext cx="4572000" cy="1477328"/>
          </a:xfrm>
          <a:prstGeom prst="rect">
            <a:avLst/>
          </a:prstGeom>
        </p:spPr>
        <p:txBody>
          <a:bodyPr>
            <a:spAutoFit/>
          </a:bodyPr>
          <a:lstStyle/>
          <a:p>
            <a:r>
              <a:rPr lang="en-US" dirty="0"/>
              <a:t>“The German is like a willow. No matter which way you bend him, he will always take root again.” </a:t>
            </a:r>
            <a:br>
              <a:rPr lang="en-US" dirty="0"/>
            </a:br>
            <a:r>
              <a:rPr lang="en-US" dirty="0"/>
              <a:t/>
            </a:r>
            <a:br>
              <a:rPr lang="en-US" dirty="0"/>
            </a:br>
            <a:r>
              <a:rPr lang="en-US" dirty="0"/>
              <a:t>	- Alexander Solzhenitsyn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Changing Times – The </a:t>
            </a:r>
            <a:r>
              <a:rPr lang="en-US" dirty="0"/>
              <a:t>E</a:t>
            </a:r>
            <a:r>
              <a:rPr lang="en-US" dirty="0" smtClean="0"/>
              <a:t>ffects of War</a:t>
            </a:r>
            <a:endParaRPr lang="en-US" dirty="0"/>
          </a:p>
        </p:txBody>
      </p:sp>
      <p:pic>
        <p:nvPicPr>
          <p:cNvPr id="4" name="Picture 3" descr="Ehler Family without Names.jpg"/>
          <p:cNvPicPr>
            <a:picLocks noChangeAspect="1"/>
          </p:cNvPicPr>
          <p:nvPr/>
        </p:nvPicPr>
        <p:blipFill>
          <a:blip r:embed="rId3" cstate="print"/>
          <a:stretch>
            <a:fillRect/>
          </a:stretch>
        </p:blipFill>
        <p:spPr>
          <a:xfrm>
            <a:off x="304800" y="1524000"/>
            <a:ext cx="4267200" cy="3087052"/>
          </a:xfrm>
          <a:prstGeom prst="rect">
            <a:avLst/>
          </a:prstGeom>
          <a:ln>
            <a:noFill/>
          </a:ln>
          <a:effectLst>
            <a:softEdge rad="112500"/>
          </a:effectLst>
        </p:spPr>
      </p:pic>
      <p:pic>
        <p:nvPicPr>
          <p:cNvPr id="5" name="Picture 4" descr="Konrad Glanz Family with Names.jpg"/>
          <p:cNvPicPr>
            <a:picLocks noChangeAspect="1"/>
          </p:cNvPicPr>
          <p:nvPr/>
        </p:nvPicPr>
        <p:blipFill>
          <a:blip r:embed="rId4" cstate="print"/>
          <a:stretch>
            <a:fillRect/>
          </a:stretch>
        </p:blipFill>
        <p:spPr>
          <a:xfrm>
            <a:off x="5181600" y="1524000"/>
            <a:ext cx="3200400" cy="4041866"/>
          </a:xfrm>
          <a:prstGeom prst="rect">
            <a:avLst/>
          </a:prstGeom>
          <a:ln>
            <a:noFill/>
          </a:ln>
          <a:effectLst>
            <a:softEdge rad="112500"/>
          </a:effectLst>
        </p:spPr>
      </p:pic>
      <p:pic>
        <p:nvPicPr>
          <p:cNvPr id="7" name="Picture 6" descr="071.JPG"/>
          <p:cNvPicPr>
            <a:picLocks noChangeAspect="1"/>
          </p:cNvPicPr>
          <p:nvPr/>
        </p:nvPicPr>
        <p:blipFill>
          <a:blip r:embed="rId5" cstate="print"/>
          <a:stretch>
            <a:fillRect/>
          </a:stretch>
        </p:blipFill>
        <p:spPr>
          <a:xfrm>
            <a:off x="3352800" y="3733799"/>
            <a:ext cx="2333508" cy="312420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a:t>135 </a:t>
            </a:r>
            <a:r>
              <a:rPr lang="en-US" sz="3800" dirty="0"/>
              <a:t>Years</a:t>
            </a:r>
            <a:r>
              <a:rPr lang="en-US" sz="3800" dirty="0"/>
              <a:t> of Cultural Tradition</a:t>
            </a:r>
            <a:endParaRPr lang="en-US" sz="3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01"/>
            <a:ext cx="3876754"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4954" y="1534237"/>
            <a:ext cx="3775260" cy="2819793"/>
          </a:xfrm>
          <a:prstGeom prst="rect">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4392305"/>
            <a:ext cx="1518186" cy="20326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635918" y="3403912"/>
            <a:ext cx="2443163" cy="4343400"/>
          </a:xfrm>
          <a:prstGeom prst="ellipse">
            <a:avLst/>
          </a:prstGeom>
          <a:ln>
            <a:noFill/>
          </a:ln>
          <a:effectLst>
            <a:softEdge rad="112500"/>
          </a:effectLst>
        </p:spPr>
      </p:pic>
    </p:spTree>
    <p:extLst>
      <p:ext uri="{BB962C8B-B14F-4D97-AF65-F5344CB8AC3E}">
        <p14:creationId xmlns:p14="http://schemas.microsoft.com/office/powerpoint/2010/main" val="316506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p:sp>
      <p:sp>
        <p:nvSpPr>
          <p:cNvPr id="3" name="Content Placeholder 2"/>
          <p:cNvSpPr>
            <a:spLocks noGrp="1"/>
          </p:cNvSpPr>
          <p:nvPr>
            <p:ph type="body" sz="half" idx="2"/>
          </p:nvPr>
        </p:nvSpPr>
        <p:spPr>
          <a:xfrm>
            <a:off x="6629400" y="762000"/>
            <a:ext cx="2057400" cy="5257800"/>
          </a:xfrm>
        </p:spPr>
        <p:txBody>
          <a:bodyPr>
            <a:normAutofit/>
          </a:bodyPr>
          <a:lstStyle/>
          <a:p>
            <a:pPr algn="ctr"/>
            <a:r>
              <a:rPr lang="en-US" sz="2400" dirty="0" smtClean="0">
                <a:latin typeface="Arial" pitchFamily="34" charset="0"/>
                <a:cs typeface="Arial" pitchFamily="34" charset="0"/>
              </a:rPr>
              <a:t>Recognizing and Honoring Unseen History and Culture in the Development of Fort </a:t>
            </a:r>
            <a:r>
              <a:rPr lang="en-US" sz="2400" dirty="0" smtClean="0">
                <a:latin typeface="Arial" pitchFamily="34" charset="0"/>
                <a:cs typeface="Arial" pitchFamily="34" charset="0"/>
              </a:rPr>
              <a:t>Collins</a:t>
            </a:r>
            <a:endParaRPr lang="en-US" sz="2400"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pPr>
              <a:buNone/>
            </a:pPr>
            <a:endParaRPr lang="en-US" dirty="0">
              <a:latin typeface="Arial" pitchFamily="34" charset="0"/>
              <a:cs typeface="Arial" pitchFamily="34" charset="0"/>
            </a:endParaRPr>
          </a:p>
        </p:txBody>
      </p:sp>
      <p:pic>
        <p:nvPicPr>
          <p:cNvPr id="5" name="Picture 4" descr="photo (5).JPG"/>
          <p:cNvPicPr>
            <a:picLocks noChangeAspect="1"/>
          </p:cNvPicPr>
          <p:nvPr/>
        </p:nvPicPr>
        <p:blipFill>
          <a:blip r:embed="rId2" cstate="print"/>
          <a:stretch>
            <a:fillRect/>
          </a:stretch>
        </p:blipFill>
        <p:spPr>
          <a:xfrm rot="5400000">
            <a:off x="724698" y="342104"/>
            <a:ext cx="5484804" cy="5867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Early </a:t>
            </a:r>
            <a:r>
              <a:rPr lang="en-US" dirty="0" smtClean="0"/>
              <a:t>Culture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574" y="1404655"/>
            <a:ext cx="6096851" cy="4048690"/>
          </a:xfrm>
          <a:prstGeom prst="rect">
            <a:avLst/>
          </a:prstGeom>
        </p:spPr>
      </p:pic>
      <p:sp>
        <p:nvSpPr>
          <p:cNvPr id="4" name="TextBox 3"/>
          <p:cNvSpPr txBox="1"/>
          <p:nvPr/>
        </p:nvSpPr>
        <p:spPr>
          <a:xfrm>
            <a:off x="5105400" y="5486400"/>
            <a:ext cx="2678372" cy="215444"/>
          </a:xfrm>
          <a:prstGeom prst="rect">
            <a:avLst/>
          </a:prstGeom>
          <a:noFill/>
        </p:spPr>
        <p:txBody>
          <a:bodyPr wrap="square" rtlCol="0">
            <a:spAutoFit/>
          </a:bodyPr>
          <a:lstStyle/>
          <a:p>
            <a:r>
              <a:rPr lang="en-US" sz="800" dirty="0" smtClean="0"/>
              <a:t>Soapstone Prairie Natural Area Photo: Ideal Images</a:t>
            </a:r>
            <a:endParaRPr lang="en-US"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Immigration for Agriculture </a:t>
            </a:r>
            <a:endParaRPr lang="en-US" dirty="0"/>
          </a:p>
        </p:txBody>
      </p:sp>
      <p:pic>
        <p:nvPicPr>
          <p:cNvPr id="4" name="Picture 3" descr="Monument to Katherine the Great, Katherinenstadt, Marx, Russia, edited.jpg"/>
          <p:cNvPicPr/>
          <p:nvPr/>
        </p:nvPicPr>
        <p:blipFill>
          <a:blip r:embed="rId3" cstate="print"/>
          <a:stretch>
            <a:fillRect/>
          </a:stretch>
        </p:blipFill>
        <p:spPr>
          <a:xfrm>
            <a:off x="457200" y="1600200"/>
            <a:ext cx="35814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49" name="Rectangle 1"/>
          <p:cNvSpPr>
            <a:spLocks noChangeArrowheads="1"/>
          </p:cNvSpPr>
          <p:nvPr/>
        </p:nvSpPr>
        <p:spPr bwMode="auto">
          <a:xfrm>
            <a:off x="228600" y="5188551"/>
            <a:ext cx="4572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Reconstructed Monument of Catherine II in Marx (Katherinenstadt), Russia </a:t>
            </a:r>
            <a:r>
              <a:rPr kumimoji="0" lang="en-US" sz="9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9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2008</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Courtesy of Dr. Kenneth Rock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Volga River  - Alyson Hurt"/>
          <p:cNvPicPr>
            <a:picLocks noChangeAspect="1" noChangeArrowheads="1"/>
          </p:cNvPicPr>
          <p:nvPr/>
        </p:nvPicPr>
        <p:blipFill>
          <a:blip r:embed="rId4" cstate="print"/>
          <a:srcRect/>
          <a:stretch>
            <a:fillRect/>
          </a:stretch>
        </p:blipFill>
        <p:spPr bwMode="auto">
          <a:xfrm>
            <a:off x="4648201" y="1790700"/>
            <a:ext cx="3341946" cy="4455458"/>
          </a:xfrm>
          <a:prstGeom prst="rect">
            <a:avLst/>
          </a:prstGeom>
          <a:noFill/>
          <a:ln w="9525">
            <a:noFill/>
            <a:miter lim="800000"/>
            <a:headEnd/>
            <a:tailEnd/>
          </a:ln>
        </p:spPr>
      </p:pic>
      <p:sp>
        <p:nvSpPr>
          <p:cNvPr id="9" name="Rectangle 3"/>
          <p:cNvSpPr>
            <a:spLocks noChangeArrowheads="1"/>
          </p:cNvSpPr>
          <p:nvPr/>
        </p:nvSpPr>
        <p:spPr bwMode="auto">
          <a:xfrm>
            <a:off x="4267200" y="6400800"/>
            <a:ext cx="29718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Image from Alyson Hurt - NPR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Zoom In"/>
          <p:cNvPicPr>
            <a:picLocks noGrp="1" noChangeAspect="1" noChangeArrowheads="1"/>
          </p:cNvPicPr>
          <p:nvPr>
            <p:ph sz="quarter" idx="1"/>
          </p:nvPr>
        </p:nvPicPr>
        <p:blipFill>
          <a:blip r:embed="rId3" cstate="print"/>
          <a:stretch>
            <a:fillRect/>
          </a:stretch>
        </p:blipFill>
        <p:spPr bwMode="auto">
          <a:xfrm>
            <a:off x="685800" y="1600199"/>
            <a:ext cx="6181725" cy="4305300"/>
          </a:xfrm>
          <a:prstGeom prst="rect">
            <a:avLst/>
          </a:prstGeom>
          <a:noFill/>
        </p:spPr>
      </p:pic>
      <p:sp>
        <p:nvSpPr>
          <p:cNvPr id="5" name="Content Placeholder 4"/>
          <p:cNvSpPr>
            <a:spLocks noGrp="1"/>
          </p:cNvSpPr>
          <p:nvPr>
            <p:ph type="body" idx="2"/>
          </p:nvPr>
        </p:nvSpPr>
        <p:spPr>
          <a:xfrm>
            <a:off x="6781800" y="1524000"/>
            <a:ext cx="2133600" cy="3810000"/>
          </a:xfrm>
        </p:spPr>
        <p:txBody>
          <a:bodyPr>
            <a:normAutofit fontScale="70000" lnSpcReduction="20000"/>
          </a:bodyPr>
          <a:lstStyle/>
          <a:p>
            <a:pPr algn="ctr"/>
            <a:r>
              <a:rPr lang="en-US" sz="4000" dirty="0"/>
              <a:t>Colorado Agricultural College 1870 – </a:t>
            </a:r>
            <a:br>
              <a:rPr lang="en-US" sz="4000" dirty="0"/>
            </a:br>
            <a:r>
              <a:rPr lang="en-US" sz="4000" dirty="0"/>
              <a:t>Colorado State University 1957</a:t>
            </a:r>
            <a:endParaRPr lang="en-US" sz="4000"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 y="217497"/>
            <a:ext cx="1870016" cy="2765405"/>
          </a:xfrm>
          <a:prstGeom prst="rect">
            <a:avLst/>
          </a:prstGeom>
        </p:spPr>
      </p:pic>
    </p:spTree>
    <p:extLst>
      <p:ext uri="{BB962C8B-B14F-4D97-AF65-F5344CB8AC3E}">
        <p14:creationId xmlns:p14="http://schemas.microsoft.com/office/powerpoint/2010/main" val="214165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3000" fill="hold"/>
                                        <p:tgtEl>
                                          <p:spTgt spid="6"/>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Recruitment</a:t>
            </a:r>
            <a:endParaRPr lang="en-US" sz="5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472" y="1600201"/>
            <a:ext cx="7584140" cy="46046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6483" y="1676400"/>
            <a:ext cx="6375117" cy="4528457"/>
          </a:xfrm>
          <a:prstGeom prst="ellipse">
            <a:avLst/>
          </a:prstGeom>
          <a:ln>
            <a:noFill/>
          </a:ln>
          <a:effectLst>
            <a:softEdge rad="112500"/>
          </a:effectLst>
        </p:spPr>
      </p:pic>
    </p:spTree>
    <p:extLst>
      <p:ext uri="{BB962C8B-B14F-4D97-AF65-F5344CB8AC3E}">
        <p14:creationId xmlns:p14="http://schemas.microsoft.com/office/powerpoint/2010/main" val="1938599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 Leaving Russia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2209800"/>
            <a:ext cx="3699641"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famine_release -Hoover Institution Archives - ARA transport Tsaritsyn, now Volgograd.jpg"/>
          <p:cNvPicPr>
            <a:picLocks noChangeAspect="1"/>
          </p:cNvPicPr>
          <p:nvPr/>
        </p:nvPicPr>
        <p:blipFill>
          <a:blip r:embed="rId4" cstate="print"/>
          <a:stretch>
            <a:fillRect/>
          </a:stretch>
        </p:blipFill>
        <p:spPr>
          <a:xfrm>
            <a:off x="4156840" y="4004481"/>
            <a:ext cx="4498075"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sz="3600" dirty="0" smtClean="0"/>
              <a:t>Late 1870’s marks early start of </a:t>
            </a:r>
            <a:r>
              <a:rPr lang="en-US" sz="3600" dirty="0" smtClean="0"/>
              <a:t>20,000 </a:t>
            </a:r>
            <a:r>
              <a:rPr lang="en-US" sz="3600" dirty="0" smtClean="0"/>
              <a:t>German Russian Immigrants to Colorado</a:t>
            </a:r>
          </a:p>
          <a:p>
            <a:r>
              <a:rPr lang="en-US" sz="3600" dirty="0" smtClean="0"/>
              <a:t>First State of Colorado Constitution was </a:t>
            </a:r>
            <a:r>
              <a:rPr lang="en-US" sz="3600" dirty="0" smtClean="0"/>
              <a:t>written </a:t>
            </a:r>
            <a:r>
              <a:rPr lang="en-US" sz="3600" dirty="0" smtClean="0"/>
              <a:t>in 3 languages – English, German and Spanish</a:t>
            </a:r>
          </a:p>
          <a:p>
            <a:r>
              <a:rPr lang="en-US" sz="3600" dirty="0" smtClean="0"/>
              <a:t>Population of Fort Collins increased by </a:t>
            </a:r>
            <a:r>
              <a:rPr lang="en-US" sz="3600" dirty="0" smtClean="0"/>
              <a:t>5,000</a:t>
            </a:r>
            <a:endParaRPr lang="en-US" sz="3600" dirty="0"/>
          </a:p>
        </p:txBody>
      </p:sp>
      <p:sp>
        <p:nvSpPr>
          <p:cNvPr id="2" name="Title 1"/>
          <p:cNvSpPr>
            <a:spLocks noGrp="1"/>
          </p:cNvSpPr>
          <p:nvPr>
            <p:ph type="title"/>
          </p:nvPr>
        </p:nvSpPr>
        <p:spPr/>
        <p:txBody>
          <a:bodyPr/>
          <a:lstStyle/>
          <a:p>
            <a:pPr algn="ctr"/>
            <a:r>
              <a:rPr lang="en-US" dirty="0" smtClean="0"/>
              <a:t>Impact</a:t>
            </a:r>
            <a:endParaRPr lang="en-US" dirty="0"/>
          </a:p>
        </p:txBody>
      </p:sp>
      <p:sp>
        <p:nvSpPr>
          <p:cNvPr id="3" name="TextBox 2"/>
          <p:cNvSpPr txBox="1"/>
          <p:nvPr/>
        </p:nvSpPr>
        <p:spPr>
          <a:xfrm>
            <a:off x="1066800" y="2362200"/>
            <a:ext cx="6019800" cy="584775"/>
          </a:xfrm>
          <a:prstGeom prst="rect">
            <a:avLst/>
          </a:prstGeom>
          <a:noFill/>
        </p:spPr>
        <p:txBody>
          <a:bodyPr wrap="square" rtlCol="0">
            <a:spAutoFit/>
          </a:bodyPr>
          <a:lstStyle/>
          <a:p>
            <a:endParaRPr lang="en-US" sz="3200" dirty="0" smtClean="0"/>
          </a:p>
        </p:txBody>
      </p:sp>
    </p:spTree>
    <p:extLst>
      <p:ext uri="{BB962C8B-B14F-4D97-AF65-F5344CB8AC3E}">
        <p14:creationId xmlns:p14="http://schemas.microsoft.com/office/powerpoint/2010/main" val="2768253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762000"/>
          </a:xfrm>
        </p:spPr>
        <p:txBody>
          <a:bodyPr>
            <a:normAutofit/>
          </a:bodyPr>
          <a:lstStyle/>
          <a:p>
            <a:pPr algn="ctr"/>
            <a:r>
              <a:rPr lang="en-US" sz="3800" dirty="0"/>
              <a:t>Building of Community</a:t>
            </a:r>
            <a:endParaRPr lang="en-US" sz="3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709572"/>
            <a:ext cx="2654300" cy="2654300"/>
          </a:xfrm>
          <a:prstGeom prst="rect">
            <a:avLst/>
          </a:prstGeom>
          <a:ln>
            <a:noFill/>
          </a:ln>
          <a:effectLst>
            <a:softEdge rad="112500"/>
          </a:effectLst>
        </p:spPr>
      </p:pic>
      <p:pic>
        <p:nvPicPr>
          <p:cNvPr id="4" name="Picture 3" descr="001.JPG"/>
          <p:cNvPicPr>
            <a:picLocks noChangeAspect="1"/>
          </p:cNvPicPr>
          <p:nvPr/>
        </p:nvPicPr>
        <p:blipFill>
          <a:blip r:embed="rId4" cstate="print"/>
          <a:stretch>
            <a:fillRect/>
          </a:stretch>
        </p:blipFill>
        <p:spPr>
          <a:xfrm>
            <a:off x="381000" y="1676400"/>
            <a:ext cx="3351794" cy="2667000"/>
          </a:xfrm>
          <a:prstGeom prst="rect">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7400" y="3962400"/>
            <a:ext cx="4686803" cy="263632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emplate>
  <TotalTime>736</TotalTime>
  <Words>707</Words>
  <Application>Microsoft Office PowerPoint</Application>
  <PresentationFormat>On-screen Show (4:3)</PresentationFormat>
  <Paragraphs>66</Paragraphs>
  <Slides>13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Constantia</vt:lpstr>
      <vt:lpstr>Lucida Calligraphy</vt:lpstr>
      <vt:lpstr>Tahoma</vt:lpstr>
      <vt:lpstr>Times New Roman</vt:lpstr>
      <vt:lpstr>Verdana</vt:lpstr>
      <vt:lpstr>Wingdings 2</vt:lpstr>
      <vt:lpstr>Paper</vt:lpstr>
      <vt:lpstr>                                                                                          From the Roots Up:  Where we came from </vt:lpstr>
      <vt:lpstr>PowerPoint Presentation</vt:lpstr>
      <vt:lpstr>Early Culture</vt:lpstr>
      <vt:lpstr>Immigration for Agriculture </vt:lpstr>
      <vt:lpstr>PowerPoint Presentation</vt:lpstr>
      <vt:lpstr>Recruitment</vt:lpstr>
      <vt:lpstr> Leaving Russia </vt:lpstr>
      <vt:lpstr>Impact</vt:lpstr>
      <vt:lpstr>Building of Community</vt:lpstr>
      <vt:lpstr>Bringing German Russian  Culture to Fort Collins</vt:lpstr>
      <vt:lpstr>Community  Foundations</vt:lpstr>
      <vt:lpstr>Changing Times – The Effects of War</vt:lpstr>
      <vt:lpstr>135 Years of Cultural Tradition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Roots Up: A Program Series About Germans From Russia in Northern Colorado</dc:title>
  <dc:creator>Cheryl</dc:creator>
  <cp:lastModifiedBy>Diana Hutchinson</cp:lastModifiedBy>
  <cp:revision>39</cp:revision>
  <dcterms:created xsi:type="dcterms:W3CDTF">2014-03-27T04:59:32Z</dcterms:created>
  <dcterms:modified xsi:type="dcterms:W3CDTF">2015-05-13T17:03:31Z</dcterms:modified>
</cp:coreProperties>
</file>